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Welcome to Chapter 2. In this session you build a production-deployable ADK agent from scratch and run it in two distinct runtime modes: local development with the ADK developer UI, and remote production via Vertex AI Agent Engine.
By the end of this chapter you will have a working Agent Engine deployment with a real session record and a lifecycle comparison table that maps every observable event to its runtime context. You will write an ADK agent, verify the four-event trace fires correctly in the developer UI, wrap it in AdkApp, build a Python wheel, and push it to Vertex AI Agent Engine — exercising the full create, query, update, delete, and rollback lifecycle.
This chapter comes before routing because every routing decision in Chapters 3 and 4 touches agent lifecycle. If you do not know the difference between an in-process ADK sub-agent call and a remote Agent Engine invocation, the routing diagrams will look like plumbing between identical boxes. They do not connect identical boxes.
Plan for 55 minutes: 15 minutes coding the agent, 10 minutes verifying locally, 10 minutes packaging, 15 minutes deploying and querying, 5 minutes on sessions. Have your GCP project with billing enabled and gcloud auth application-default login ready before Step 4.</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Agent Engine lifecycle has six explicit operations. Create was covered on the previous slide. The remaining five:
Query invokes the deployed agent. Use remote_agent.query() for synchronous invocations where you wait for the full response. Use stream_query() for interactive applications where incremental output matters to the user — it returns a generator of events as they arrive over a streaming connection, in the same four-event pattern you observed locally.
Update replaces the running container with a new version of your wheel. Queries in flight complete against the old container; new queries route to the updated version. There is no built-in traffic splitting on a single resource — if you need a canary deployment, create two resources and split at the client layer.
Delete removes the compute resource but not the session records. Agent Engine Sessions persists independently. You must delete sessions via the sessions API separately if you need to purge user data.
Rollback is notably absent. Agent Engine has no native rollback command. Rollback means re-running agent_engines.create() with a prior wheel artifact from Cloud Storage. Keep versioned wheels in Cloud Storage alongside every deployment. After creating the rollback resource, update your client configuration to the new resource_name and delete the broken version once traffic is confirmed stable on the rollback version.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consequential production mistake with ADK is treating local session state and Agent Engine managed session state as equivalent. They are not equivalent, and conflating them produces agents that appear to work in development and fail silently in production.
In-process state is whatever Python objects live inside the running agent process: the in-memory session dictionary, variables your tools write, conversation history buffered for context. This state is ephemeral. When the process stops for any reason — a container restart, a scale-to-zero event, a deployment update — all of it is gone. Local state is the right tool for verifying that tool calls fire correctly in a unit test. It is the wrong tool for any production scenario where a user's conversation needs to survive a container lifecycle event.
Agent Platform Sessions stores the full event history — every model turn, every tool call, every tool response — completely independently of any agent process. When you call remote_agent.query() with a session_id, Agent Engine loads that history into the model's context window before invoking the agent. The agent resumes the conversation with full context even if the container handling the previous turn has been replaced and recycled.
The practical rule: anything that needs to survive a process restart belongs in managed session state. Intermediate computation within a single turn can stay in-process. Multi-turn conversation context, user identity signals, and routing decisions that downstream agents need to read — managed. The event history in a managed session is also your audit trail: timestamped records of every operation, which your compliance function will request.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Using managed sessions requires two additional lines of code: create a session before the first query, and pass the session ID on every subsequent call.
Call remote_agent.create_session(user_id="employee-42") — Agent Engine creates a session record and returns a session object with an id field. On every subsequent call, pass session_id=session["id"] to remote_agent.query(). Agent Engine loads the full event history for that session and prepends it to the model's context before invoking your agent. The agent can reference prior turns without your code explicitly managing conversation history.
The sessions API supports more than create and query. Session listing lets you enumerate all sessions for a user identity — useful for support tooling and user data audits. Event listing retrieves the complete turn-by-turn event history for a session — the audit record your compliance function will request. Session deletion purges all events for a session when a user exercises a right-to-erasure request.
Critical note: session records persist beyond the lifetime of the agent resource that created them. Deleting the agent does not delete the sessions. You must delete sessions explicitly via the sessions API. This matters for GDPR compliance and regulatory data retention limits. Build session deletion into your agent retirement runbook from the first deployment, not as an afterthought when a deletion request arrives.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hands-on exercise ties all five learning objectives together. Build the Policy Intake agent and take it from local development to a production-deployed, session-backed agent.
Success criteria are specific and verifiable. All three test questions — expense monitor, parental leave, VPN access — must produce a function_call event both locally via the developer UI and remotely via remote_agent.query(). The responses must use the exact phrasing specified in your instruction. A fourth follow-up question — "Was that last question classified correctly?" — must return a contextually aware response, proving that managed session history is loading correctly.
The lifecycle comparison table must have at least three populated rows with observable differences between local and managed runtimes. Suggested rows: session ID assigned by managed service (no locally, yes remotely), session persists after process stop (no locally, yes remotely), event history queryable after run (no locally, yes remotely), identity governed by IAM (no locally, yes remotely). Add any rows your testing surfaces beyond these four.
Prerequisites: GCP project with billing enabled, gcloud auth application-default login completed, Python 3.10+, google-adk and vertexai installed. For the deployment step, us-central1 is the recommended location for Agent Engine resources. After confirming success, call remote_agent.delete() to retire the resource. Managed session records from the test run remain until you delete them via the sessions API.</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Chapter 3 takes the single Policy Intake agent you built here and extends it into a three-specialist routing system. You will implement two routing patterns side by side: a deterministic conditional router and an LLM-mediated router. You will compare them on cost, latency, and error surface.
The deterministic router is faster, cheaper, and entirely predictable — it routes based on explicit conditions your code controls. The LLM-mediated router handles ambiguous categories that the deterministic router cannot resolve — inputs that could plausibly belong to more than one category require the model to reason about intent before routing.
Chapter 3 also introduces sub-agent chaining: the pattern where a root agent calls a specialized sub-agent, passes typed arguments, and merges the sub-agent's response back into the user-facing reply. You will run both routing patterns locally with the same three test questions from this chapter and observe the difference in event traces — specifically, which events appear at the root agent and which appear only at the sub-agent level.
Have your deployed Policy Intake resource_name from this chapter ready. You will use the remote agent as the upstream caller in the Chapter 3 routing exercise, and the sessions API knowledge from this chapter directly applies to managing multi-agent conversation context in Chapter 3's routing patterns.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These five objectives map to the five sections of this chapter. Objectives 1 and 2 cover local development: build the agent and verify it works before touching any cloud infrastructure. Objective 3 is the deployment phase: wrap the agent in AdkApp, build a wheel, push it to Agent Engine. Objective 4 is the lifecycle walk-through: you will exercise all six lifecycle operations and learn that rollback is a re-create operation, not a native command. Objective 5 is the most important conceptual objective: in-process state is ephemeral, and Agent Engine Sessions is the durable store.
If you take nothing else from this chapter, take that distinction. Teams that treat the two state stores as equivalent produce agents that appear to work in development and fail silently in production when a container restarts. The failure is not an exception — the data is simply gone without warning.
The hands-on exercise at the end ties all five objectives together with a single Policy Intake agent that you build, verify locally, deploy, query remotely, and validate for session continuity. The lifecycle comparison table you fill in during the exercise will be a reference you reach for throughout the rest of the course.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reason Chapter 2 comes before routing is not arbitrary sequencing. When you look at the routing diagrams in Chapters 3 and 4, they connect boxes that look identical but are not. An in-process ADK sub-agent call and a remote Agent Engine invocation have different identity scopes, different state persistence guarantees, and different failure modes.
A remote call can fail with a network timeout that an in-process call cannot encounter. A remote agent has an IAM-governed resource name and an audit trail; a local agent has neither. A remote agent can be rolled back by creating a new resource from a prior artifact; a local agent restart is not a rollback.
If you try to understand routing decisions without having deployed at least one agent, the diagrams read as plumbing between identical boxes. They do not connect identical boxes. Building one deployed agent — with evidence at every step — gives you the concrete mental model that makes subsequent routing and lifecycle comparisons immediately interpretable.
Think of this chapter as establishing the ruler you will use to measure everything that follows. The Policy Intake agent you build here is a minimal but complete production artifact: typed tool, explicit instruction, packaged deployment, managed sessions, audit trail.</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 ADK agent is an instance of google.adk.agents.Agent. Each of the four constructor arguments has a distinct job that no other argument can substitute for.
The name scopes the agent's identity in session records, trace spans, and Agent Engine logs. When multiple agents are deployed to the same project, the name is how you distinguish which agent produced which event. Use a stable, version-qualified name in production — policy-intake-v1 rather than agent or my_agent. The version suffix makes rollback targets unambiguous when you are looking at a resource list during an incident.
The model selects the Gemini variant the agent reasons with. For chapter-level work, gemini-2.0-flash is a reasonable default: fast, cost-effective, and capable of reliable function calling. Model selection becomes a first-class architectural decision in Chapter 7. Treat it as a configuration knob you will revisit after understanding routing costs.
The tools list enumerates typed Python functions the model is allowed to call. ADK extracts JSON schemas from Python type hints to constrain the model's argument generation. Untyped tools force the model to infer the schema, which produces inconsistent argument formats under load.
The instruction string is where behavioral policy lives. It defines what the agent must do, how it must do it, and what it must refuse. A weak instruction leaves the model free to take shortcuts — answering directly instead of calling a tool, or calling the wrong tool when none fits. Be explicit and negative: state what must not happen as clearly as what must.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Literal type annotation on a tool argument is not decorative. ADK reads the Python function signature and builds a JSON schema from the type annotations. The model receives that schema in the tool description and uses it to constrain its output when making a function call.
If you use Literal["hr", "expense", "it", "unknown"] for the category argument, the model can only emit one of those four values — not an empty string, not a synonym, not a category it invented from context. This is the mechanical guarantee that makes typed tools reliable in production.
Without the Literal, the model must infer what values are valid from the function name and description alone. That inference is non-deterministic under load. The model will occasionally emit category values your downstream router does not handle, producing silent routing failures that are hard to reproduce in test but appear regularly in production with real employee questions.
Type your arguments precisely. Apply this standard to every argument on every tool — not just categorical strings. Integer ranges, string patterns, and enum-constrained values should all use the narrowest possible type. The cost is one annotation per argument; the benefit is a schema that removes an entire category of hallucinated argument values from production.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Before touching cloud infrastructure, verify the agent works correctly in the local developer UI. Run pip install google-adk, then from the parent directory of policy_intake/ run adk web .  Open http://localhost:8000 in a browser. If the agent does not appear in the selector, check that __init__.py exports the agent object with the exact attribute name agent — ADK uses this name as the discovery convention. A wrong name produces a silently empty agent list, not an error message.
Once the agent appears in the selector, send three test questions and inspect the Events panel for each:
- "Can I expense a home-office monitor?" — expect function_call with category: expense
- "How do I request parental leave?" — expect function_call with category: hr
- "I need admin access to the VPN gateway." — expect function_call with category: it
For any turn where function_call is absent, the model skipped the tool. That is an instruction-following failure, not a tool error. A tool error would appear as a function_response with an error payload. Strengthen the must-call language in your instruction and re-test until function_call appears on every turn.
These three checks are your local regression baseline. Any future change to the instruction or tool must pass all three before you rebuild the deployment artifact.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four-event trace is the diagnostic signature of a correctly functioning single-tool agent. Every deviation from this pattern is a bug. Not a performance issue, not an edge case — a bug. Understanding what each deviation means helps you diagnose issues without guessing.
If function_call is absent: the model skipped the tool. This is the most common failure for new ADK agents. The instruction was not explicit enough about when the tool must be called. Add must-call language — "You MUST call classify_policy_question before responding" — and re-test.
If function_response contains an error payload: your tool threw a Python exception. Check the terminal where adk web is running for the full stack trace. Fix the exception in your tool code.
If model_response arrives before function_call: the model produced output before completing the tool call. This is rare but indicates a model that is generating ahead of tool completion. Check whether your instruction has conflicting ordering constraints.
If you see more than four events: the model made multiple tool calls in one turn. Check whether your instruction allows that, and whether downstream code handles multiple tool responses correctly.
Save a screenshot of a passing four-event trace for all three test questions. This is your visual proof of local correctness before deployment.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Vertex AI Agent Engine does not execute Python source directly. It installs a Python wheel into a managed container. AdkApp is the bridge that makes this work: it wraps your ADK root agent and translates Agent Engine's remote invocation protocol into ADK's internal event loop, so your agent code runs identically whether started by adk web locally or by an Agent Engine managed container in production.
To add AdkApp: import it from google.adk.agents.vertex_ai_adk_app, wrap your root agent with AdkApp(agent=policy_intake_agent), and assign the result to adk_app. Keep the existing agent export in __init__.py — you need both for adk web to keep working locally.
Build the wheel with pip install build and python -m build --wheel .  The output appears in dist/ as a .whl file. Verify the file exists before attempting deployment.
Two critical cautions: first, the AdkApp import path has moved between minor versions of google-adk — pin your version in requirements.txt, confirm the import locally, then build. An unpinned version that drifts to a new minor release mid-project can silently break the import and produce a confusing packaging error at deploy time. Second, AdkApp accepts an optional session_service argument for managed session configuration — you will not need it for this chapter but will revisit it in Chapter 2's sessions section.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create step provisions a managed container, installs your wheel, and returns a remote agent resource with a stable resource_name. That resource name — in the form projects/your-project/locations/us-central1/reasoningEngines/AGENT_ID — is what you use for every subsequent lifecycle operation: query, update, delete, rollback reference. Write it to a file immediately. You will not easily find it later if you lose it.
The requirements list must pin your dependencies. Floating requirements resolve to whatever is current at container build time — if a dependency releases a breaking change between your last test and your next deployment, your agent silently breaks. At minimum, pin google-adk and vertexai to the versions you verified locally.
The display_name field is human-readable metadata, but use a version suffix anyway. When you have three resources in a project during a production incident at 2 a.m., policy-intake-v1 and policy-intake-v2 are immediately distinguishable; policy-intake and policy-intake-new are not.
Agent Engine deployment typically takes 2-5 minutes on first create because the managed container image must be provisioned. Subsequent updates are faster because the base image is cached. If create times out after 10+ minutes, check that your wheel is importable by installing it locally first with pip install dist/*.whl.</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8181B"/>
        </a:solidFill>
        <a:effectLst/>
      </p:bgPr>
    </p:bg>
    <p:spTree>
      <p:nvGrpSpPr>
        <p:cNvPr id="1" name=""/>
        <p:cNvGrpSpPr/>
        <p:nvPr/>
      </p:nvGrpSpPr>
      <p:grpSpPr/>
      <p:sp>
        <p:nvSpPr>
          <p:cNvPr id="2" name="TextBox 1"/>
          <p:cNvSpPr txBox="1"/>
          <p:nvPr/>
        </p:nvSpPr>
        <p:spPr>
          <a:xfrm>
            <a:off x="0" y="0"/>
            <a:ext cx="91440" cy="6858000"/>
          </a:xfrm>
          <a:prstGeom prst="rect">
            <a:avLst/>
          </a:prstGeom>
          <a:solidFill>
            <a:srgbClr val="6366F1"/>
          </a:solidFill>
        </p:spPr>
        <p:txBody>
          <a:bodyPr wrap="none">
            <a:spAutoFit/>
          </a:bodyPr>
          <a:lstStyle/>
          <a:p/>
        </p:txBody>
      </p:sp>
      <p:sp>
        <p:nvSpPr>
          <p:cNvPr id="3" name="TextBox 2"/>
          <p:cNvSpPr txBox="1"/>
          <p:nvPr/>
        </p:nvSpPr>
        <p:spPr>
          <a:xfrm>
            <a:off x="914400" y="2011680"/>
            <a:ext cx="10332720" cy="1828800"/>
          </a:xfrm>
          <a:prstGeom prst="rect">
            <a:avLst/>
          </a:prstGeom>
          <a:noFill/>
        </p:spPr>
        <p:txBody>
          <a:bodyPr wrap="square">
            <a:spAutoFit/>
          </a:bodyPr>
          <a:lstStyle/>
          <a:p>
            <a:pPr algn="ctr"/>
            <a:r>
              <a:rPr sz="3200" b="1">
                <a:solidFill>
                  <a:srgbClr val="FFFFFF"/>
                </a:solidFill>
              </a:rPr>
              <a:t>Build one ADK agent and deploy it with a real lifecycle</a:t>
            </a:r>
          </a:p>
        </p:txBody>
      </p:sp>
      <p:sp>
        <p:nvSpPr>
          <p:cNvPr id="4" name="TextBox 3"/>
          <p:cNvSpPr txBox="1"/>
          <p:nvPr/>
        </p:nvSpPr>
        <p:spPr>
          <a:xfrm>
            <a:off x="914400" y="3840480"/>
            <a:ext cx="10332720" cy="548640"/>
          </a:xfrm>
          <a:prstGeom prst="rect">
            <a:avLst/>
          </a:prstGeom>
          <a:noFill/>
        </p:spPr>
        <p:txBody>
          <a:bodyPr wrap="square">
            <a:spAutoFit/>
          </a:bodyPr>
          <a:lstStyle/>
          <a:p>
            <a:pPr algn="ctr"/>
            <a:r>
              <a:rPr sz="1800" b="0">
                <a:solidFill>
                  <a:srgbClr val="A1A1AA"/>
                </a:solidFill>
              </a:rPr>
              <a:t>Chapter 2 · Gemini Enterprise Agents</a:t>
            </a:r>
          </a:p>
        </p:txBody>
      </p:sp>
      <p:sp>
        <p:nvSpPr>
          <p:cNvPr id="5" name="TextBox 4"/>
          <p:cNvSpPr txBox="1"/>
          <p:nvPr/>
        </p:nvSpPr>
        <p:spPr>
          <a:xfrm>
            <a:off x="914400" y="4572000"/>
            <a:ext cx="10332720" cy="365760"/>
          </a:xfrm>
          <a:prstGeom prst="rect">
            <a:avLst/>
          </a:prstGeom>
          <a:noFill/>
        </p:spPr>
        <p:txBody>
          <a:bodyPr wrap="square">
            <a:spAutoFit/>
          </a:bodyPr>
          <a:lstStyle/>
          <a:p>
            <a:pPr algn="ctr"/>
            <a:r>
              <a:rPr sz="1300" b="0">
                <a:solidFill>
                  <a:srgbClr val="6366F1"/>
                </a:solidFill>
              </a:rPr>
              <a:t>academy.kspl.tech | Koenig AI Academy</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18181B"/>
        </a:solidFill>
        <a:effectLst/>
      </p:bgPr>
    </p:bg>
    <p:spTree>
      <p:nvGrpSpPr>
        <p:cNvPr id="1" name=""/>
        <p:cNvGrpSpPr/>
        <p:nvPr/>
      </p:nvGrpSpPr>
      <p:grpSpPr/>
      <p:sp>
        <p:nvSpPr>
          <p:cNvPr id="2" name="TextBox 1"/>
          <p:cNvSpPr txBox="1"/>
          <p:nvPr/>
        </p:nvSpPr>
        <p:spPr>
          <a:xfrm>
            <a:off x="0" y="0"/>
            <a:ext cx="91440" cy="6858000"/>
          </a:xfrm>
          <a:prstGeom prst="rect">
            <a:avLst/>
          </a:prstGeom>
          <a:solidFill>
            <a:srgbClr val="6366F1"/>
          </a:solidFill>
        </p:spPr>
        <p:txBody>
          <a:bodyPr wrap="none">
            <a:spAutoFit/>
          </a:bodyPr>
          <a:lstStyle/>
          <a:p/>
        </p:txBody>
      </p:sp>
      <p:sp>
        <p:nvSpPr>
          <p:cNvPr id="3" name="TextBox 2"/>
          <p:cNvSpPr txBox="1"/>
          <p:nvPr/>
        </p:nvSpPr>
        <p:spPr>
          <a:xfrm>
            <a:off x="548640" y="320040"/>
            <a:ext cx="11064240" cy="822960"/>
          </a:xfrm>
          <a:prstGeom prst="rect">
            <a:avLst/>
          </a:prstGeom>
          <a:noFill/>
        </p:spPr>
        <p:txBody>
          <a:bodyPr wrap="square">
            <a:spAutoFit/>
          </a:bodyPr>
          <a:lstStyle/>
          <a:p>
            <a:r>
              <a:rPr sz="2600" b="1">
                <a:solidFill>
                  <a:srgbClr val="FFFFFF"/>
                </a:solidFill>
              </a:rPr>
              <a:t>The Six Lifecycle Steps</a:t>
            </a:r>
          </a:p>
        </p:txBody>
      </p:sp>
      <p:sp>
        <p:nvSpPr>
          <p:cNvPr id="4" name="TextBox 3"/>
          <p:cNvSpPr txBox="1"/>
          <p:nvPr/>
        </p:nvSpPr>
        <p:spPr>
          <a:xfrm>
            <a:off x="548640" y="1097280"/>
            <a:ext cx="11064240" cy="137160"/>
          </a:xfrm>
          <a:prstGeom prst="rect">
            <a:avLst/>
          </a:prstGeom>
          <a:noFill/>
        </p:spPr>
        <p:txBody>
          <a:bodyPr wrap="square">
            <a:spAutoFit/>
          </a:bodyPr>
          <a:lstStyle/>
          <a:p>
            <a:r>
              <a:rPr sz="700" b="0">
                <a:solidFill>
                  <a:srgbClr val="6366F1"/>
                </a:solidFill>
              </a:rPr>
              <a:t>───────────────────────────────────────────────────────────────────────────────────────────────</a:t>
            </a:r>
          </a:p>
        </p:txBody>
      </p:sp>
      <p:sp>
        <p:nvSpPr>
          <p:cNvPr id="6" name="TextBox 5"/>
          <p:cNvSpPr txBox="1"/>
          <p:nvPr/>
        </p:nvSpPr>
        <p:spPr>
          <a:xfrm>
            <a:off x="457200" y="6446520"/>
            <a:ext cx="11247120" cy="274320"/>
          </a:xfrm>
          <a:prstGeom prst="rect">
            <a:avLst/>
          </a:prstGeom>
          <a:noFill/>
        </p:spPr>
        <p:txBody>
          <a:bodyPr wrap="square">
            <a:spAutoFit/>
          </a:bodyPr>
          <a:lstStyle/>
          <a:p>
            <a:pPr algn="l"/>
            <a:r>
              <a:rPr sz="900" b="0">
                <a:solidFill>
                  <a:srgbClr val="A1A1AA"/>
                </a:solidFill>
              </a:rPr>
              <a:t>academy.kspl.tech | Koenig AI Academy</a:t>
            </a:r>
          </a:p>
        </p:txBody>
      </p:sp>
      <p:sp>
        <p:nvSpPr>
          <p:cNvPr id="7" name="Rounded Rectangle 6"/>
          <p:cNvSpPr/>
          <p:nvPr/>
        </p:nvSpPr>
        <p:spPr>
          <a:xfrm>
            <a:off x="895760" y="3650000"/>
            <a:ext cx="1420000" cy="950000"/>
          </a:xfrm>
          <a:prstGeom prst="roundRect">
            <a:avLst/>
          </a:prstGeom>
          <a:solidFill>
            <a:srgbClr val="6366F1"/>
          </a:solidFill>
          <a:ln>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300" b="1">
                <a:solidFill>
                  <a:srgbClr val="FFFFFF"/>
                </a:solidFill>
              </a:rPr>
              <a:t>Package</a:t>
            </a:r>
          </a:p>
          <a:p>
            <a:pPr algn="ctr"/>
            <a:r>
              <a:rPr sz="800">
                <a:solidFill>
                  <a:srgbClr val="E5E7EB"/>
                </a:solidFill>
              </a:rPr>
              <a:t>AdkApp
+ reqs</a:t>
            </a:r>
          </a:p>
        </p:txBody>
      </p:sp>
      <p:sp>
        <p:nvSpPr>
          <p:cNvPr id="8" name="TextBox 7"/>
          <p:cNvSpPr txBox="1"/>
          <p:nvPr/>
        </p:nvSpPr>
        <p:spPr>
          <a:xfrm>
            <a:off x="2345760" y="3945000"/>
            <a:ext cx="310000" cy="360000"/>
          </a:xfrm>
          <a:prstGeom prst="rect">
            <a:avLst/>
          </a:prstGeom>
          <a:noFill/>
        </p:spPr>
        <p:txBody>
          <a:bodyPr wrap="none">
            <a:spAutoFit/>
          </a:bodyPr>
          <a:lstStyle/>
          <a:p>
            <a:pPr algn="ctr"/>
            <a:r>
              <a:rPr sz="2000">
                <a:solidFill>
                  <a:srgbClr val="6B7280"/>
                </a:solidFill>
              </a:rPr>
              <a:t>→</a:t>
            </a:r>
          </a:p>
        </p:txBody>
      </p:sp>
      <p:sp>
        <p:nvSpPr>
          <p:cNvPr id="9" name="Rounded Rectangle 8"/>
          <p:cNvSpPr/>
          <p:nvPr/>
        </p:nvSpPr>
        <p:spPr>
          <a:xfrm>
            <a:off x="2685760" y="3650000"/>
            <a:ext cx="1420000" cy="950000"/>
          </a:xfrm>
          <a:prstGeom prst="roundRect">
            <a:avLst/>
          </a:prstGeom>
          <a:solidFill>
            <a:srgbClr val="6366F1"/>
          </a:solidFill>
          <a:ln>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300" b="1">
                <a:solidFill>
                  <a:srgbClr val="FFFFFF"/>
                </a:solidFill>
              </a:rPr>
              <a:t>Create</a:t>
            </a:r>
          </a:p>
          <a:p>
            <a:pPr algn="ctr"/>
            <a:r>
              <a:rPr sz="800">
                <a:solidFill>
                  <a:srgbClr val="E5E7EB"/>
                </a:solidFill>
              </a:rPr>
              <a:t>.create()
save name</a:t>
            </a:r>
          </a:p>
        </p:txBody>
      </p:sp>
      <p:sp>
        <p:nvSpPr>
          <p:cNvPr id="10" name="TextBox 9"/>
          <p:cNvSpPr txBox="1"/>
          <p:nvPr/>
        </p:nvSpPr>
        <p:spPr>
          <a:xfrm>
            <a:off x="4135760" y="3945000"/>
            <a:ext cx="310000" cy="360000"/>
          </a:xfrm>
          <a:prstGeom prst="rect">
            <a:avLst/>
          </a:prstGeom>
          <a:noFill/>
        </p:spPr>
        <p:txBody>
          <a:bodyPr wrap="none">
            <a:spAutoFit/>
          </a:bodyPr>
          <a:lstStyle/>
          <a:p>
            <a:pPr algn="ctr"/>
            <a:r>
              <a:rPr sz="2000">
                <a:solidFill>
                  <a:srgbClr val="6B7280"/>
                </a:solidFill>
              </a:rPr>
              <a:t>→</a:t>
            </a:r>
          </a:p>
        </p:txBody>
      </p:sp>
      <p:sp>
        <p:nvSpPr>
          <p:cNvPr id="11" name="Rounded Rectangle 10"/>
          <p:cNvSpPr/>
          <p:nvPr/>
        </p:nvSpPr>
        <p:spPr>
          <a:xfrm>
            <a:off x="4475760" y="3650000"/>
            <a:ext cx="1420000" cy="950000"/>
          </a:xfrm>
          <a:prstGeom prst="roundRect">
            <a:avLst/>
          </a:prstGeom>
          <a:solidFill>
            <a:srgbClr val="6366F1"/>
          </a:solidFill>
          <a:ln>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300" b="1">
                <a:solidFill>
                  <a:srgbClr val="FFFFFF"/>
                </a:solidFill>
              </a:rPr>
              <a:t>Query</a:t>
            </a:r>
          </a:p>
          <a:p>
            <a:pPr algn="ctr"/>
            <a:r>
              <a:rPr sz="800">
                <a:solidFill>
                  <a:srgbClr val="E5E7EB"/>
                </a:solidFill>
              </a:rPr>
              <a:t>.query()
/ stream</a:t>
            </a:r>
          </a:p>
        </p:txBody>
      </p:sp>
      <p:sp>
        <p:nvSpPr>
          <p:cNvPr id="12" name="TextBox 11"/>
          <p:cNvSpPr txBox="1"/>
          <p:nvPr/>
        </p:nvSpPr>
        <p:spPr>
          <a:xfrm>
            <a:off x="5925760" y="3945000"/>
            <a:ext cx="310000" cy="360000"/>
          </a:xfrm>
          <a:prstGeom prst="rect">
            <a:avLst/>
          </a:prstGeom>
          <a:noFill/>
        </p:spPr>
        <p:txBody>
          <a:bodyPr wrap="none">
            <a:spAutoFit/>
          </a:bodyPr>
          <a:lstStyle/>
          <a:p>
            <a:pPr algn="ctr"/>
            <a:r>
              <a:rPr sz="2000">
                <a:solidFill>
                  <a:srgbClr val="6B7280"/>
                </a:solidFill>
              </a:rPr>
              <a:t>→</a:t>
            </a:r>
          </a:p>
        </p:txBody>
      </p:sp>
      <p:sp>
        <p:nvSpPr>
          <p:cNvPr id="13" name="Rounded Rectangle 12"/>
          <p:cNvSpPr/>
          <p:nvPr/>
        </p:nvSpPr>
        <p:spPr>
          <a:xfrm>
            <a:off x="6265760" y="3650000"/>
            <a:ext cx="1420000" cy="950000"/>
          </a:xfrm>
          <a:prstGeom prst="roundRect">
            <a:avLst/>
          </a:prstGeom>
          <a:solidFill>
            <a:srgbClr val="6366F1"/>
          </a:solidFill>
          <a:ln>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300" b="1">
                <a:solidFill>
                  <a:srgbClr val="FFFFFF"/>
                </a:solidFill>
              </a:rPr>
              <a:t>Update</a:t>
            </a:r>
          </a:p>
          <a:p>
            <a:pPr algn="ctr"/>
            <a:r>
              <a:rPr sz="800">
                <a:solidFill>
                  <a:srgbClr val="E5E7EB"/>
                </a:solidFill>
              </a:rPr>
              <a:t>.update()
new runtime</a:t>
            </a:r>
          </a:p>
        </p:txBody>
      </p:sp>
      <p:sp>
        <p:nvSpPr>
          <p:cNvPr id="14" name="TextBox 13"/>
          <p:cNvSpPr txBox="1"/>
          <p:nvPr/>
        </p:nvSpPr>
        <p:spPr>
          <a:xfrm>
            <a:off x="7715760" y="3945000"/>
            <a:ext cx="310000" cy="360000"/>
          </a:xfrm>
          <a:prstGeom prst="rect">
            <a:avLst/>
          </a:prstGeom>
          <a:noFill/>
        </p:spPr>
        <p:txBody>
          <a:bodyPr wrap="none">
            <a:spAutoFit/>
          </a:bodyPr>
          <a:lstStyle/>
          <a:p>
            <a:pPr algn="ctr"/>
            <a:r>
              <a:rPr sz="2000">
                <a:solidFill>
                  <a:srgbClr val="6B7280"/>
                </a:solidFill>
              </a:rPr>
              <a:t>→</a:t>
            </a:r>
          </a:p>
        </p:txBody>
      </p:sp>
      <p:sp>
        <p:nvSpPr>
          <p:cNvPr id="15" name="Rounded Rectangle 14"/>
          <p:cNvSpPr/>
          <p:nvPr/>
        </p:nvSpPr>
        <p:spPr>
          <a:xfrm>
            <a:off x="8055760" y="3650000"/>
            <a:ext cx="1420000" cy="950000"/>
          </a:xfrm>
          <a:prstGeom prst="roundRect">
            <a:avLst/>
          </a:prstGeom>
          <a:solidFill>
            <a:srgbClr val="EF4444"/>
          </a:solidFill>
          <a:ln>
            <a:solidFill>
              <a:srgbClr val="EF4444"/>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300" b="1">
                <a:solidFill>
                  <a:srgbClr val="FFFFFF"/>
                </a:solidFill>
              </a:rPr>
              <a:t>Delete</a:t>
            </a:r>
          </a:p>
          <a:p>
            <a:pPr algn="ctr"/>
            <a:r>
              <a:rPr sz="800">
                <a:solidFill>
                  <a:srgbClr val="E5E7EB"/>
                </a:solidFill>
              </a:rPr>
              <a:t>.delete()
irreversible</a:t>
            </a:r>
          </a:p>
        </p:txBody>
      </p:sp>
      <p:sp>
        <p:nvSpPr>
          <p:cNvPr id="16" name="TextBox 15"/>
          <p:cNvSpPr txBox="1"/>
          <p:nvPr/>
        </p:nvSpPr>
        <p:spPr>
          <a:xfrm>
            <a:off x="9505760" y="3945000"/>
            <a:ext cx="310000" cy="360000"/>
          </a:xfrm>
          <a:prstGeom prst="rect">
            <a:avLst/>
          </a:prstGeom>
          <a:noFill/>
        </p:spPr>
        <p:txBody>
          <a:bodyPr wrap="none">
            <a:spAutoFit/>
          </a:bodyPr>
          <a:lstStyle/>
          <a:p>
            <a:pPr algn="ctr"/>
            <a:r>
              <a:rPr sz="2000">
                <a:solidFill>
                  <a:srgbClr val="6B7280"/>
                </a:solidFill>
              </a:rPr>
              <a:t>→</a:t>
            </a:r>
          </a:p>
        </p:txBody>
      </p:sp>
      <p:sp>
        <p:nvSpPr>
          <p:cNvPr id="17" name="Rounded Rectangle 16"/>
          <p:cNvSpPr/>
          <p:nvPr/>
        </p:nvSpPr>
        <p:spPr>
          <a:xfrm>
            <a:off x="9845760" y="3650000"/>
            <a:ext cx="1420000" cy="950000"/>
          </a:xfrm>
          <a:prstGeom prst="roundRect">
            <a:avLst/>
          </a:prstGeom>
          <a:solidFill>
            <a:srgbClr val="F59E0B"/>
          </a:solidFill>
          <a:ln>
            <a:solidFill>
              <a:srgbClr val="F59E0B"/>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300" b="1">
                <a:solidFill>
                  <a:srgbClr val="FFFFFF"/>
                </a:solidFill>
              </a:rPr>
              <a:t>Rollback</a:t>
            </a:r>
          </a:p>
          <a:p>
            <a:pPr algn="ctr"/>
            <a:r>
              <a:rPr sz="800">
                <a:solidFill>
                  <a:srgbClr val="E5E7EB"/>
                </a:solidFill>
              </a:rPr>
              <a:t>prior
resource_name</a:t>
            </a:r>
          </a:p>
        </p:txBody>
      </p:sp>
      <p:sp>
        <p:nvSpPr>
          <p:cNvPr id="18" name="TextBox 17"/>
          <p:cNvSpPr txBox="1"/>
          <p:nvPr/>
        </p:nvSpPr>
        <p:spPr>
          <a:xfrm>
            <a:off x="548640" y="1294440"/>
            <a:ext cx="11064240" cy="2250000"/>
          </a:xfrm>
          <a:prstGeom prst="rect">
            <a:avLst/>
          </a:prstGeom>
          <a:noFill/>
        </p:spPr>
        <p:txBody>
          <a:bodyPr wrap="square">
            <a:spAutoFit/>
          </a:bodyPr>
          <a:lstStyle/>
          <a:p>
            <a:pPr>
              <a:spcAft>
                <a:spcPts val="300"/>
              </a:spcAft>
            </a:pPr>
            <a:r>
              <a:rPr sz="1350">
                <a:solidFill>
                  <a:srgbClr val="FFFFFF"/>
                </a:solidFill>
              </a:rPr>
              <a:t>▸  Package — build the .whl distribution; pin google-adk version in requirements.txt</a:t>
            </a:r>
          </a:p>
          <a:p>
            <a:pPr>
              <a:spcAft>
                <a:spcPts val="300"/>
              </a:spcAft>
            </a:pPr>
            <a:r>
              <a:rPr sz="1350">
                <a:solidFill>
                  <a:srgbClr val="FFFFFF"/>
                </a:solidFill>
              </a:rPr>
              <a:t>▸  Create — deploy the wheel as a new agent resource; save resource_name</a:t>
            </a:r>
          </a:p>
          <a:p>
            <a:pPr>
              <a:spcAft>
                <a:spcPts val="300"/>
              </a:spcAft>
            </a:pPr>
            <a:r>
              <a:rPr sz="1350">
                <a:solidFill>
                  <a:srgbClr val="FFFFFF"/>
                </a:solidFill>
              </a:rPr>
              <a:t>▸  Query — remote_agent.query() for sync; stream_query for streaming response as events arrive</a:t>
            </a:r>
          </a:p>
          <a:p>
            <a:pPr>
              <a:spcAft>
                <a:spcPts val="300"/>
              </a:spcAft>
            </a:pPr>
            <a:r>
              <a:rPr sz="1350">
                <a:solidFill>
                  <a:srgbClr val="FFFFFF"/>
                </a:solidFill>
              </a:rPr>
              <a:t>▸  Update — push new wheel and pinned requirements when agent logic changes</a:t>
            </a:r>
          </a:p>
          <a:p>
            <a:pPr>
              <a:spcAft>
                <a:spcPts val="300"/>
              </a:spcAft>
            </a:pPr>
            <a:r>
              <a:rPr sz="1350">
                <a:solidFill>
                  <a:srgbClr val="FFFFFF"/>
                </a:solidFill>
              </a:rPr>
              <a:t>▸  Delete — retire the compute resource; session records persist separately</a:t>
            </a:r>
          </a:p>
          <a:p>
            <a:pPr>
              <a:spcAft>
                <a:spcPts val="300"/>
              </a:spcAft>
            </a:pPr>
            <a:r>
              <a:rPr sz="1350">
                <a:solidFill>
                  <a:srgbClr val="FFFFFF"/>
                </a:solidFill>
              </a:rPr>
              <a:t>▸  Rollback — redeploy a prior resource_name; session history is preserved across rollbacks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18181B"/>
        </a:solidFill>
        <a:effectLst/>
      </p:bgPr>
    </p:bg>
    <p:spTree>
      <p:nvGrpSpPr>
        <p:cNvPr id="1" name=""/>
        <p:cNvGrpSpPr/>
        <p:nvPr/>
      </p:nvGrpSpPr>
      <p:grpSpPr/>
      <p:sp>
        <p:nvSpPr>
          <p:cNvPr id="2" name="TextBox 1"/>
          <p:cNvSpPr txBox="1"/>
          <p:nvPr/>
        </p:nvSpPr>
        <p:spPr>
          <a:xfrm>
            <a:off x="0" y="0"/>
            <a:ext cx="91440" cy="6858000"/>
          </a:xfrm>
          <a:prstGeom prst="rect">
            <a:avLst/>
          </a:prstGeom>
          <a:solidFill>
            <a:srgbClr val="6366F1"/>
          </a:solidFill>
        </p:spPr>
        <p:txBody>
          <a:bodyPr wrap="none">
            <a:spAutoFit/>
          </a:bodyPr>
          <a:lstStyle/>
          <a:p/>
        </p:txBody>
      </p:sp>
      <p:sp>
        <p:nvSpPr>
          <p:cNvPr id="3" name="TextBox 2"/>
          <p:cNvSpPr txBox="1"/>
          <p:nvPr/>
        </p:nvSpPr>
        <p:spPr>
          <a:xfrm>
            <a:off x="548640" y="320040"/>
            <a:ext cx="11064240" cy="822960"/>
          </a:xfrm>
          <a:prstGeom prst="rect">
            <a:avLst/>
          </a:prstGeom>
          <a:noFill/>
        </p:spPr>
        <p:txBody>
          <a:bodyPr wrap="square">
            <a:spAutoFit/>
          </a:bodyPr>
          <a:lstStyle/>
          <a:p>
            <a:r>
              <a:rPr sz="2600" b="1">
                <a:solidFill>
                  <a:srgbClr val="FFFFFF"/>
                </a:solidFill>
              </a:rPr>
              <a:t>Local State vs Managed Session State</a:t>
            </a:r>
          </a:p>
        </p:txBody>
      </p:sp>
      <p:sp>
        <p:nvSpPr>
          <p:cNvPr id="4" name="TextBox 3"/>
          <p:cNvSpPr txBox="1"/>
          <p:nvPr/>
        </p:nvSpPr>
        <p:spPr>
          <a:xfrm>
            <a:off x="548640" y="1097280"/>
            <a:ext cx="11064240" cy="137160"/>
          </a:xfrm>
          <a:prstGeom prst="rect">
            <a:avLst/>
          </a:prstGeom>
          <a:noFill/>
        </p:spPr>
        <p:txBody>
          <a:bodyPr wrap="square">
            <a:spAutoFit/>
          </a:bodyPr>
          <a:lstStyle/>
          <a:p>
            <a:r>
              <a:rPr sz="700" b="0">
                <a:solidFill>
                  <a:srgbClr val="6366F1"/>
                </a:solidFill>
              </a:rPr>
              <a:t>───────────────────────────────────────────────────────────────────────────────────────────────</a:t>
            </a:r>
          </a:p>
        </p:txBody>
      </p:sp>
      <p:sp>
        <p:nvSpPr>
          <p:cNvPr id="5" name="TextBox 4"/>
          <p:cNvSpPr txBox="1"/>
          <p:nvPr/>
        </p:nvSpPr>
        <p:spPr>
          <a:xfrm>
            <a:off x="548640" y="1325880"/>
            <a:ext cx="11064240" cy="4937760"/>
          </a:xfrm>
          <a:prstGeom prst="rect">
            <a:avLst/>
          </a:prstGeom>
          <a:noFill/>
        </p:spPr>
        <p:txBody>
          <a:bodyPr wrap="square">
            <a:spAutoFit/>
          </a:bodyPr>
          <a:lstStyle/>
          <a:p>
            <a:pPr>
              <a:spcBef>
                <a:spcPts val="1000"/>
              </a:spcBef>
            </a:pPr>
            <a:r>
              <a:rPr sz="1800" b="0">
                <a:solidFill>
                  <a:srgbClr val="FFFFFF"/>
                </a:solidFill>
              </a:rPr>
              <a:t>▸  In-process state (Python objects) is ephemeral — lost on container restart, scale-to-zero, or update</a:t>
            </a:r>
          </a:p>
          <a:p>
            <a:pPr>
              <a:spcBef>
                <a:spcPts val="1000"/>
              </a:spcBef>
            </a:pPr>
            <a:r>
              <a:rPr sz="1800" b="0">
                <a:solidFill>
                  <a:srgbClr val="FFFFFF"/>
                </a:solidFill>
              </a:rPr>
              <a:t>▸  Agent Platform Sessions stores event history independently of the agent process</a:t>
            </a:r>
          </a:p>
          <a:p>
            <a:pPr>
              <a:spcBef>
                <a:spcPts val="1000"/>
              </a:spcBef>
            </a:pPr>
            <a:r>
              <a:rPr sz="1800" b="0">
                <a:solidFill>
                  <a:srgbClr val="FFFFFF"/>
                </a:solidFill>
              </a:rPr>
              <a:t>▸  Managed sessions survive container recycling — conversation context persists across restarts</a:t>
            </a:r>
          </a:p>
          <a:p>
            <a:pPr>
              <a:spcBef>
                <a:spcPts val="1000"/>
              </a:spcBef>
            </a:pPr>
            <a:r>
              <a:rPr sz="1800" b="0">
                <a:solidFill>
                  <a:srgbClr val="FFFFFF"/>
                </a:solidFill>
              </a:rPr>
              <a:t>▸  The session audit trail records every tool call and response — required for compliance</a:t>
            </a:r>
          </a:p>
        </p:txBody>
      </p:sp>
      <p:sp>
        <p:nvSpPr>
          <p:cNvPr id="6" name="TextBox 5"/>
          <p:cNvSpPr txBox="1"/>
          <p:nvPr/>
        </p:nvSpPr>
        <p:spPr>
          <a:xfrm>
            <a:off x="457200" y="6446520"/>
            <a:ext cx="11247120" cy="274320"/>
          </a:xfrm>
          <a:prstGeom prst="rect">
            <a:avLst/>
          </a:prstGeom>
          <a:noFill/>
        </p:spPr>
        <p:txBody>
          <a:bodyPr wrap="square">
            <a:spAutoFit/>
          </a:bodyPr>
          <a:lstStyle/>
          <a:p>
            <a:pPr algn="l"/>
            <a:r>
              <a:rPr sz="900" b="0">
                <a:solidFill>
                  <a:srgbClr val="A1A1AA"/>
                </a:solidFill>
              </a:rPr>
              <a:t>academy.kspl.tech | Koenig AI Academy</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18181B"/>
        </a:solidFill>
        <a:effectLst/>
      </p:bgPr>
    </p:bg>
    <p:spTree>
      <p:nvGrpSpPr>
        <p:cNvPr id="1" name=""/>
        <p:cNvGrpSpPr/>
        <p:nvPr/>
      </p:nvGrpSpPr>
      <p:grpSpPr/>
      <p:sp>
        <p:nvSpPr>
          <p:cNvPr id="2" name="TextBox 1"/>
          <p:cNvSpPr txBox="1"/>
          <p:nvPr/>
        </p:nvSpPr>
        <p:spPr>
          <a:xfrm>
            <a:off x="0" y="0"/>
            <a:ext cx="91440" cy="6858000"/>
          </a:xfrm>
          <a:prstGeom prst="rect">
            <a:avLst/>
          </a:prstGeom>
          <a:solidFill>
            <a:srgbClr val="6366F1"/>
          </a:solidFill>
        </p:spPr>
        <p:txBody>
          <a:bodyPr wrap="none">
            <a:spAutoFit/>
          </a:bodyPr>
          <a:lstStyle/>
          <a:p/>
        </p:txBody>
      </p:sp>
      <p:sp>
        <p:nvSpPr>
          <p:cNvPr id="3" name="TextBox 2"/>
          <p:cNvSpPr txBox="1"/>
          <p:nvPr/>
        </p:nvSpPr>
        <p:spPr>
          <a:xfrm>
            <a:off x="548640" y="320040"/>
            <a:ext cx="11064240" cy="822960"/>
          </a:xfrm>
          <a:prstGeom prst="rect">
            <a:avLst/>
          </a:prstGeom>
          <a:noFill/>
        </p:spPr>
        <p:txBody>
          <a:bodyPr wrap="square">
            <a:spAutoFit/>
          </a:bodyPr>
          <a:lstStyle/>
          <a:p>
            <a:r>
              <a:rPr sz="2600" b="1">
                <a:solidFill>
                  <a:srgbClr val="FFFFFF"/>
                </a:solidFill>
              </a:rPr>
              <a:t>The Sessions API in Practice</a:t>
            </a:r>
          </a:p>
        </p:txBody>
      </p:sp>
      <p:sp>
        <p:nvSpPr>
          <p:cNvPr id="4" name="TextBox 3"/>
          <p:cNvSpPr txBox="1"/>
          <p:nvPr/>
        </p:nvSpPr>
        <p:spPr>
          <a:xfrm>
            <a:off x="548640" y="1097280"/>
            <a:ext cx="11064240" cy="137160"/>
          </a:xfrm>
          <a:prstGeom prst="rect">
            <a:avLst/>
          </a:prstGeom>
          <a:noFill/>
        </p:spPr>
        <p:txBody>
          <a:bodyPr wrap="square">
            <a:spAutoFit/>
          </a:bodyPr>
          <a:lstStyle/>
          <a:p>
            <a:r>
              <a:rPr sz="700" b="0">
                <a:solidFill>
                  <a:srgbClr val="6366F1"/>
                </a:solidFill>
              </a:rPr>
              <a:t>───────────────────────────────────────────────────────────────────────────────────────────────</a:t>
            </a:r>
          </a:p>
        </p:txBody>
      </p:sp>
      <p:sp>
        <p:nvSpPr>
          <p:cNvPr id="5" name="TextBox 4"/>
          <p:cNvSpPr txBox="1"/>
          <p:nvPr/>
        </p:nvSpPr>
        <p:spPr>
          <a:xfrm>
            <a:off x="548640" y="1325880"/>
            <a:ext cx="11064240" cy="4937760"/>
          </a:xfrm>
          <a:prstGeom prst="rect">
            <a:avLst/>
          </a:prstGeom>
          <a:noFill/>
        </p:spPr>
        <p:txBody>
          <a:bodyPr wrap="square">
            <a:spAutoFit/>
          </a:bodyPr>
          <a:lstStyle/>
          <a:p>
            <a:pPr>
              <a:spcBef>
                <a:spcPts val="1000"/>
              </a:spcBef>
            </a:pPr>
            <a:r>
              <a:rPr sz="1800" b="0">
                <a:solidFill>
                  <a:srgbClr val="FFFFFF"/>
                </a:solidFill>
              </a:rPr>
              <a:t>▸  create_session(user_id=...) — creates a durable session record tied to a user identity</a:t>
            </a:r>
          </a:p>
          <a:p>
            <a:pPr>
              <a:spcBef>
                <a:spcPts val="1000"/>
              </a:spcBef>
            </a:pPr>
            <a:r>
              <a:rPr sz="1800" b="0">
                <a:solidFill>
                  <a:srgbClr val="FFFFFF"/>
                </a:solidFill>
              </a:rPr>
              <a:t>▸  Pass session_id on all subsequent queries — Agent Engine loads history into model context</a:t>
            </a:r>
          </a:p>
          <a:p>
            <a:pPr>
              <a:spcBef>
                <a:spcPts val="1000"/>
              </a:spcBef>
            </a:pPr>
            <a:r>
              <a:rPr sz="1800" b="0">
                <a:solidFill>
                  <a:srgbClr val="FFFFFF"/>
                </a:solidFill>
              </a:rPr>
              <a:t>▸  Managed sessions make multi-turn conversations context-aware across restarts</a:t>
            </a:r>
          </a:p>
          <a:p>
            <a:pPr>
              <a:spcBef>
                <a:spcPts val="1000"/>
              </a:spcBef>
            </a:pPr>
            <a:r>
              <a:rPr sz="1800" b="0">
                <a:solidFill>
                  <a:srgbClr val="FFFFFF"/>
                </a:solidFill>
              </a:rPr>
              <a:t>▸  Delete sessions independently when purging user data — they outlive the agent resource</a:t>
            </a:r>
          </a:p>
        </p:txBody>
      </p:sp>
      <p:sp>
        <p:nvSpPr>
          <p:cNvPr id="6" name="TextBox 5"/>
          <p:cNvSpPr txBox="1"/>
          <p:nvPr/>
        </p:nvSpPr>
        <p:spPr>
          <a:xfrm>
            <a:off x="457200" y="6446520"/>
            <a:ext cx="11247120" cy="274320"/>
          </a:xfrm>
          <a:prstGeom prst="rect">
            <a:avLst/>
          </a:prstGeom>
          <a:noFill/>
        </p:spPr>
        <p:txBody>
          <a:bodyPr wrap="square">
            <a:spAutoFit/>
          </a:bodyPr>
          <a:lstStyle/>
          <a:p>
            <a:pPr algn="l"/>
            <a:r>
              <a:rPr sz="900" b="0">
                <a:solidFill>
                  <a:srgbClr val="A1A1AA"/>
                </a:solidFill>
              </a:rPr>
              <a:t>academy.kspl.tech | Koenig AI Academy</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18181B"/>
        </a:solidFill>
        <a:effectLst/>
      </p:bgPr>
    </p:bg>
    <p:spTree>
      <p:nvGrpSpPr>
        <p:cNvPr id="1" name=""/>
        <p:cNvGrpSpPr/>
        <p:nvPr/>
      </p:nvGrpSpPr>
      <p:grpSpPr/>
      <p:sp>
        <p:nvSpPr>
          <p:cNvPr id="2" name="TextBox 1"/>
          <p:cNvSpPr txBox="1"/>
          <p:nvPr/>
        </p:nvSpPr>
        <p:spPr>
          <a:xfrm>
            <a:off x="0" y="0"/>
            <a:ext cx="91440" cy="6858000"/>
          </a:xfrm>
          <a:prstGeom prst="rect">
            <a:avLst/>
          </a:prstGeom>
          <a:solidFill>
            <a:srgbClr val="6366F1"/>
          </a:solidFill>
        </p:spPr>
        <p:txBody>
          <a:bodyPr wrap="none">
            <a:spAutoFit/>
          </a:bodyPr>
          <a:lstStyle/>
          <a:p/>
        </p:txBody>
      </p:sp>
      <p:sp>
        <p:nvSpPr>
          <p:cNvPr id="3" name="TextBox 2"/>
          <p:cNvSpPr txBox="1"/>
          <p:nvPr/>
        </p:nvSpPr>
        <p:spPr>
          <a:xfrm>
            <a:off x="548640" y="320040"/>
            <a:ext cx="11064240" cy="822960"/>
          </a:xfrm>
          <a:prstGeom prst="rect">
            <a:avLst/>
          </a:prstGeom>
          <a:noFill/>
        </p:spPr>
        <p:txBody>
          <a:bodyPr wrap="square">
            <a:spAutoFit/>
          </a:bodyPr>
          <a:lstStyle/>
          <a:p>
            <a:r>
              <a:rPr sz="2600" b="1">
                <a:solidFill>
                  <a:srgbClr val="FFFFFF"/>
                </a:solidFill>
              </a:rPr>
              <a:t>Hands-On: Policy Intake Agent — 7 Steps</a:t>
            </a:r>
          </a:p>
        </p:txBody>
      </p:sp>
      <p:sp>
        <p:nvSpPr>
          <p:cNvPr id="4" name="TextBox 3"/>
          <p:cNvSpPr txBox="1"/>
          <p:nvPr/>
        </p:nvSpPr>
        <p:spPr>
          <a:xfrm>
            <a:off x="548640" y="1097280"/>
            <a:ext cx="11064240" cy="137160"/>
          </a:xfrm>
          <a:prstGeom prst="rect">
            <a:avLst/>
          </a:prstGeom>
          <a:noFill/>
        </p:spPr>
        <p:txBody>
          <a:bodyPr wrap="square">
            <a:spAutoFit/>
          </a:bodyPr>
          <a:lstStyle/>
          <a:p>
            <a:r>
              <a:rPr sz="700" b="0">
                <a:solidFill>
                  <a:srgbClr val="6366F1"/>
                </a:solidFill>
              </a:rPr>
              <a:t>───────────────────────────────────────────────────────────────────────────────────────────────</a:t>
            </a:r>
          </a:p>
        </p:txBody>
      </p:sp>
      <p:sp>
        <p:nvSpPr>
          <p:cNvPr id="5" name="TextBox 4"/>
          <p:cNvSpPr txBox="1"/>
          <p:nvPr/>
        </p:nvSpPr>
        <p:spPr>
          <a:xfrm>
            <a:off x="548640" y="1325880"/>
            <a:ext cx="11064240" cy="4937760"/>
          </a:xfrm>
          <a:prstGeom prst="rect">
            <a:avLst/>
          </a:prstGeom>
          <a:noFill/>
        </p:spPr>
        <p:txBody>
          <a:bodyPr wrap="square">
            <a:spAutoFit/>
          </a:bodyPr>
          <a:lstStyle/>
          <a:p>
            <a:pPr>
              <a:spcBef>
                <a:spcPts val="1000"/>
              </a:spcBef>
            </a:pPr>
            <a:r>
              <a:rPr sz="1800" b="0">
                <a:solidFill>
                  <a:srgbClr val="FFFFFF"/>
                </a:solidFill>
              </a:rPr>
              <a:t>▸  Steps 1-2: Write agent with typed tool and explicit instruction; verify three test questions locally</a:t>
            </a:r>
          </a:p>
          <a:p>
            <a:pPr>
              <a:spcBef>
                <a:spcPts val="1000"/>
              </a:spcBef>
            </a:pPr>
            <a:r>
              <a:rPr sz="1800" b="0">
                <a:solidFill>
                  <a:srgbClr val="FFFFFF"/>
                </a:solidFill>
              </a:rPr>
              <a:t>▸  Step 3: Package with AdkApp; run python -m build --wheel . and confirm dist/ output</a:t>
            </a:r>
          </a:p>
          <a:p>
            <a:pPr>
              <a:spcBef>
                <a:spcPts val="1000"/>
              </a:spcBef>
            </a:pPr>
            <a:r>
              <a:rPr sz="1800" b="0">
                <a:solidFill>
                  <a:srgbClr val="FFFFFF"/>
                </a:solidFill>
              </a:rPr>
              <a:t>▸  Steps 4-5: Deploy to Agent Engine; save resource_name; invoke via remote_agent.query()</a:t>
            </a:r>
          </a:p>
          <a:p>
            <a:pPr>
              <a:spcBef>
                <a:spcPts val="1000"/>
              </a:spcBef>
            </a:pPr>
            <a:r>
              <a:rPr sz="1800" b="0">
                <a:solidFill>
                  <a:srgbClr val="FFFFFF"/>
                </a:solidFill>
              </a:rPr>
              <a:t>▸  Steps 6-7: Test session continuity with a follow-up question; delete resource when done</a:t>
            </a:r>
          </a:p>
        </p:txBody>
      </p:sp>
      <p:sp>
        <p:nvSpPr>
          <p:cNvPr id="6" name="TextBox 5"/>
          <p:cNvSpPr txBox="1"/>
          <p:nvPr/>
        </p:nvSpPr>
        <p:spPr>
          <a:xfrm>
            <a:off x="457200" y="6446520"/>
            <a:ext cx="11247120" cy="274320"/>
          </a:xfrm>
          <a:prstGeom prst="rect">
            <a:avLst/>
          </a:prstGeom>
          <a:noFill/>
        </p:spPr>
        <p:txBody>
          <a:bodyPr wrap="square">
            <a:spAutoFit/>
          </a:bodyPr>
          <a:lstStyle/>
          <a:p>
            <a:pPr algn="l"/>
            <a:r>
              <a:rPr sz="900" b="0">
                <a:solidFill>
                  <a:srgbClr val="A1A1AA"/>
                </a:solidFill>
              </a:rPr>
              <a:t>academy.kspl.tech | Koenig AI Academy</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18181B"/>
        </a:solidFill>
        <a:effectLst/>
      </p:bgPr>
    </p:bg>
    <p:spTree>
      <p:nvGrpSpPr>
        <p:cNvPr id="1" name=""/>
        <p:cNvGrpSpPr/>
        <p:nvPr/>
      </p:nvGrpSpPr>
      <p:grpSpPr/>
      <p:sp>
        <p:nvSpPr>
          <p:cNvPr id="2" name="TextBox 1"/>
          <p:cNvSpPr txBox="1"/>
          <p:nvPr/>
        </p:nvSpPr>
        <p:spPr>
          <a:xfrm>
            <a:off x="0" y="0"/>
            <a:ext cx="91440" cy="6858000"/>
          </a:xfrm>
          <a:prstGeom prst="rect">
            <a:avLst/>
          </a:prstGeom>
          <a:solidFill>
            <a:srgbClr val="6366F1"/>
          </a:solidFill>
        </p:spPr>
        <p:txBody>
          <a:bodyPr wrap="none">
            <a:spAutoFit/>
          </a:bodyPr>
          <a:lstStyle/>
          <a:p/>
        </p:txBody>
      </p:sp>
      <p:sp>
        <p:nvSpPr>
          <p:cNvPr id="3" name="TextBox 2"/>
          <p:cNvSpPr txBox="1"/>
          <p:nvPr/>
        </p:nvSpPr>
        <p:spPr>
          <a:xfrm>
            <a:off x="914400" y="1645920"/>
            <a:ext cx="10332720" cy="1097280"/>
          </a:xfrm>
          <a:prstGeom prst="rect">
            <a:avLst/>
          </a:prstGeom>
          <a:noFill/>
        </p:spPr>
        <p:txBody>
          <a:bodyPr wrap="square">
            <a:spAutoFit/>
          </a:bodyPr>
          <a:lstStyle/>
          <a:p>
            <a:pPr algn="ctr"/>
            <a:r>
              <a:rPr sz="3400" b="1">
                <a:solidFill>
                  <a:srgbClr val="FFFFFF"/>
                </a:solidFill>
              </a:rPr>
              <a:t>Try it Next</a:t>
            </a:r>
          </a:p>
        </p:txBody>
      </p:sp>
      <p:sp>
        <p:nvSpPr>
          <p:cNvPr id="4" name="TextBox 3"/>
          <p:cNvSpPr txBox="1"/>
          <p:nvPr/>
        </p:nvSpPr>
        <p:spPr>
          <a:xfrm>
            <a:off x="914400" y="2926080"/>
            <a:ext cx="10332720" cy="1097280"/>
          </a:xfrm>
          <a:prstGeom prst="rect">
            <a:avLst/>
          </a:prstGeom>
          <a:noFill/>
        </p:spPr>
        <p:txBody>
          <a:bodyPr wrap="square">
            <a:spAutoFit/>
          </a:bodyPr>
          <a:lstStyle/>
          <a:p>
            <a:pPr algn="ctr"/>
            <a:r>
              <a:rPr sz="1900" b="0">
                <a:solidFill>
                  <a:srgbClr val="A1A1AA"/>
                </a:solidFill>
              </a:rPr>
              <a:t>Chapter 3: Route inside one runtime with deterministic and LLM-mediated patterns</a:t>
            </a:r>
          </a:p>
        </p:txBody>
      </p:sp>
      <p:sp>
        <p:nvSpPr>
          <p:cNvPr id="6" name="TextBox 5"/>
          <p:cNvSpPr txBox="1"/>
          <p:nvPr/>
        </p:nvSpPr>
        <p:spPr>
          <a:xfrm>
            <a:off x="914400" y="4846320"/>
            <a:ext cx="10332720" cy="365760"/>
          </a:xfrm>
          <a:prstGeom prst="rect">
            <a:avLst/>
          </a:prstGeom>
          <a:noFill/>
        </p:spPr>
        <p:txBody>
          <a:bodyPr wrap="square">
            <a:spAutoFit/>
          </a:bodyPr>
          <a:lstStyle/>
          <a:p>
            <a:pPr algn="ctr"/>
            <a:r>
              <a:rPr sz="1100" b="0">
                <a:solidFill>
                  <a:srgbClr val="A1A1AA"/>
                </a:solidFill>
              </a:rPr>
              <a:t>academy.kspl.tech | Koenig AI Academy</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18181B"/>
        </a:solidFill>
        <a:effectLst/>
      </p:bgPr>
    </p:bg>
    <p:spTree>
      <p:nvGrpSpPr>
        <p:cNvPr id="1" name=""/>
        <p:cNvGrpSpPr/>
        <p:nvPr/>
      </p:nvGrpSpPr>
      <p:grpSpPr/>
      <p:sp>
        <p:nvSpPr>
          <p:cNvPr id="2" name="TextBox 1"/>
          <p:cNvSpPr txBox="1"/>
          <p:nvPr/>
        </p:nvSpPr>
        <p:spPr>
          <a:xfrm>
            <a:off x="0" y="0"/>
            <a:ext cx="91440" cy="6858000"/>
          </a:xfrm>
          <a:prstGeom prst="rect">
            <a:avLst/>
          </a:prstGeom>
          <a:solidFill>
            <a:srgbClr val="6366F1"/>
          </a:solidFill>
        </p:spPr>
        <p:txBody>
          <a:bodyPr wrap="none">
            <a:spAutoFit/>
          </a:bodyPr>
          <a:lstStyle/>
          <a:p/>
        </p:txBody>
      </p:sp>
      <p:sp>
        <p:nvSpPr>
          <p:cNvPr id="3" name="TextBox 2"/>
          <p:cNvSpPr txBox="1"/>
          <p:nvPr/>
        </p:nvSpPr>
        <p:spPr>
          <a:xfrm>
            <a:off x="548640" y="320040"/>
            <a:ext cx="11064240" cy="822960"/>
          </a:xfrm>
          <a:prstGeom prst="rect">
            <a:avLst/>
          </a:prstGeom>
          <a:noFill/>
        </p:spPr>
        <p:txBody>
          <a:bodyPr wrap="square">
            <a:spAutoFit/>
          </a:bodyPr>
          <a:lstStyle/>
          <a:p>
            <a:r>
              <a:rPr sz="2600" b="1">
                <a:solidFill>
                  <a:srgbClr val="FFFFFF"/>
                </a:solidFill>
              </a:rPr>
              <a:t>Learning Objectives</a:t>
            </a:r>
          </a:p>
        </p:txBody>
      </p:sp>
      <p:sp>
        <p:nvSpPr>
          <p:cNvPr id="4" name="TextBox 3"/>
          <p:cNvSpPr txBox="1"/>
          <p:nvPr/>
        </p:nvSpPr>
        <p:spPr>
          <a:xfrm>
            <a:off x="548640" y="1097280"/>
            <a:ext cx="11064240" cy="137160"/>
          </a:xfrm>
          <a:prstGeom prst="rect">
            <a:avLst/>
          </a:prstGeom>
          <a:noFill/>
        </p:spPr>
        <p:txBody>
          <a:bodyPr wrap="square">
            <a:spAutoFit/>
          </a:bodyPr>
          <a:lstStyle/>
          <a:p>
            <a:r>
              <a:rPr sz="700" b="0">
                <a:solidFill>
                  <a:srgbClr val="6366F1"/>
                </a:solidFill>
              </a:rPr>
              <a:t>───────────────────────────────────────────────────────────────────────────────────────────────</a:t>
            </a:r>
          </a:p>
        </p:txBody>
      </p:sp>
      <p:sp>
        <p:nvSpPr>
          <p:cNvPr id="5" name="TextBox 4"/>
          <p:cNvSpPr txBox="1"/>
          <p:nvPr/>
        </p:nvSpPr>
        <p:spPr>
          <a:xfrm>
            <a:off x="548640" y="1325880"/>
            <a:ext cx="11064240" cy="4937760"/>
          </a:xfrm>
          <a:prstGeom prst="rect">
            <a:avLst/>
          </a:prstGeom>
          <a:noFill/>
        </p:spPr>
        <p:txBody>
          <a:bodyPr wrap="square">
            <a:spAutoFit/>
          </a:bodyPr>
          <a:lstStyle/>
          <a:p>
            <a:pPr>
              <a:spcBef>
                <a:spcPts val="1000"/>
              </a:spcBef>
            </a:pPr>
            <a:r>
              <a:rPr sz="1800" b="0">
                <a:solidFill>
                  <a:srgbClr val="FFFFFF"/>
                </a:solidFill>
              </a:rPr>
              <a:t>▸  Create a minimal ADK agent with a typed domain tool and a testable instruction</a:t>
            </a:r>
          </a:p>
          <a:p>
            <a:pPr>
              <a:spcBef>
                <a:spcPts val="1000"/>
              </a:spcBef>
            </a:pPr>
            <a:r>
              <a:rPr sz="1800" b="0">
                <a:solidFill>
                  <a:srgbClr val="FFFFFF"/>
                </a:solidFill>
              </a:rPr>
              <a:t>▸  Run the agent locally and inspect events, state changes, and tool calls in the developer UI</a:t>
            </a:r>
          </a:p>
          <a:p>
            <a:pPr>
              <a:spcBef>
                <a:spcPts val="1000"/>
              </a:spcBef>
            </a:pPr>
            <a:r>
              <a:rPr sz="1800" b="0">
                <a:solidFill>
                  <a:srgbClr val="FFFFFF"/>
                </a:solidFill>
              </a:rPr>
              <a:t>▸  Deploy the agent to Vertex AI Agent Engine and invoke it through the remote client path</a:t>
            </a:r>
          </a:p>
          <a:p>
            <a:pPr>
              <a:spcBef>
                <a:spcPts val="1000"/>
              </a:spcBef>
            </a:pPr>
            <a:r>
              <a:rPr sz="1800" b="0">
                <a:solidFill>
                  <a:srgbClr val="FFFFFF"/>
                </a:solidFill>
              </a:rPr>
              <a:t>▸  Describe the deployment lifecycle: package, create, query, update, delete, and rollback</a:t>
            </a:r>
          </a:p>
          <a:p>
            <a:pPr>
              <a:spcBef>
                <a:spcPts val="1000"/>
              </a:spcBef>
            </a:pPr>
            <a:r>
              <a:rPr sz="1800" b="0">
                <a:solidFill>
                  <a:srgbClr val="FFFFFF"/>
                </a:solidFill>
              </a:rPr>
              <a:t>▸  Distinguish ephemeral local state from managed session state in Agent Engine Sessions</a:t>
            </a:r>
          </a:p>
        </p:txBody>
      </p:sp>
      <p:sp>
        <p:nvSpPr>
          <p:cNvPr id="6" name="TextBox 5"/>
          <p:cNvSpPr txBox="1"/>
          <p:nvPr/>
        </p:nvSpPr>
        <p:spPr>
          <a:xfrm>
            <a:off x="457200" y="6446520"/>
            <a:ext cx="11247120" cy="274320"/>
          </a:xfrm>
          <a:prstGeom prst="rect">
            <a:avLst/>
          </a:prstGeom>
          <a:noFill/>
        </p:spPr>
        <p:txBody>
          <a:bodyPr wrap="square">
            <a:spAutoFit/>
          </a:bodyPr>
          <a:lstStyle/>
          <a:p>
            <a:pPr algn="l"/>
            <a:r>
              <a:rPr sz="900" b="0">
                <a:solidFill>
                  <a:srgbClr val="A1A1AA"/>
                </a:solidFill>
              </a:rPr>
              <a:t>academy.kspl.tech | Koenig AI Academy</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18181B"/>
        </a:solidFill>
        <a:effectLst/>
      </p:bgPr>
    </p:bg>
    <p:spTree>
      <p:nvGrpSpPr>
        <p:cNvPr id="1" name=""/>
        <p:cNvGrpSpPr/>
        <p:nvPr/>
      </p:nvGrpSpPr>
      <p:grpSpPr/>
      <p:sp>
        <p:nvSpPr>
          <p:cNvPr id="2" name="TextBox 1"/>
          <p:cNvSpPr txBox="1"/>
          <p:nvPr/>
        </p:nvSpPr>
        <p:spPr>
          <a:xfrm>
            <a:off x="0" y="0"/>
            <a:ext cx="91440" cy="6858000"/>
          </a:xfrm>
          <a:prstGeom prst="rect">
            <a:avLst/>
          </a:prstGeom>
          <a:solidFill>
            <a:srgbClr val="6366F1"/>
          </a:solidFill>
        </p:spPr>
        <p:txBody>
          <a:bodyPr wrap="none">
            <a:spAutoFit/>
          </a:bodyPr>
          <a:lstStyle/>
          <a:p/>
        </p:txBody>
      </p:sp>
      <p:sp>
        <p:nvSpPr>
          <p:cNvPr id="3" name="TextBox 2"/>
          <p:cNvSpPr txBox="1"/>
          <p:nvPr/>
        </p:nvSpPr>
        <p:spPr>
          <a:xfrm>
            <a:off x="548640" y="320040"/>
            <a:ext cx="11064240" cy="822960"/>
          </a:xfrm>
          <a:prstGeom prst="rect">
            <a:avLst/>
          </a:prstGeom>
          <a:noFill/>
        </p:spPr>
        <p:txBody>
          <a:bodyPr wrap="square">
            <a:spAutoFit/>
          </a:bodyPr>
          <a:lstStyle/>
          <a:p>
            <a:r>
              <a:rPr sz="2600" b="1">
                <a:solidFill>
                  <a:srgbClr val="FFFFFF"/>
                </a:solidFill>
              </a:rPr>
              <a:t>Why Build Before Routing?</a:t>
            </a:r>
          </a:p>
        </p:txBody>
      </p:sp>
      <p:sp>
        <p:nvSpPr>
          <p:cNvPr id="4" name="TextBox 3"/>
          <p:cNvSpPr txBox="1"/>
          <p:nvPr/>
        </p:nvSpPr>
        <p:spPr>
          <a:xfrm>
            <a:off x="548640" y="1097280"/>
            <a:ext cx="11064240" cy="137160"/>
          </a:xfrm>
          <a:prstGeom prst="rect">
            <a:avLst/>
          </a:prstGeom>
          <a:noFill/>
        </p:spPr>
        <p:txBody>
          <a:bodyPr wrap="square">
            <a:spAutoFit/>
          </a:bodyPr>
          <a:lstStyle/>
          <a:p>
            <a:r>
              <a:rPr sz="700" b="0">
                <a:solidFill>
                  <a:srgbClr val="6366F1"/>
                </a:solidFill>
              </a:rPr>
              <a:t>───────────────────────────────────────────────────────────────────────────────────────────────</a:t>
            </a:r>
          </a:p>
        </p:txBody>
      </p:sp>
      <p:sp>
        <p:nvSpPr>
          <p:cNvPr id="5" name="TextBox 4"/>
          <p:cNvSpPr txBox="1"/>
          <p:nvPr/>
        </p:nvSpPr>
        <p:spPr>
          <a:xfrm>
            <a:off x="548640" y="1325880"/>
            <a:ext cx="11064240" cy="4937760"/>
          </a:xfrm>
          <a:prstGeom prst="rect">
            <a:avLst/>
          </a:prstGeom>
          <a:noFill/>
        </p:spPr>
        <p:txBody>
          <a:bodyPr wrap="square">
            <a:spAutoFit/>
          </a:bodyPr>
          <a:lstStyle/>
          <a:p>
            <a:pPr>
              <a:spcBef>
                <a:spcPts val="1000"/>
              </a:spcBef>
            </a:pPr>
            <a:r>
              <a:rPr sz="1800" b="0">
                <a:solidFill>
                  <a:srgbClr val="FFFFFF"/>
                </a:solidFill>
              </a:rPr>
              <a:t>▸  Every routing decision in later chapters touches agent lifecycle</a:t>
            </a:r>
          </a:p>
          <a:p>
            <a:pPr>
              <a:spcBef>
                <a:spcPts val="1000"/>
              </a:spcBef>
            </a:pPr>
            <a:r>
              <a:rPr sz="1800" b="0">
                <a:solidFill>
                  <a:srgbClr val="FFFFFF"/>
                </a:solidFill>
              </a:rPr>
              <a:t>▸  Local agents and deployed agents have different identity, state guarantees, and failure modes</a:t>
            </a:r>
          </a:p>
          <a:p>
            <a:pPr>
              <a:spcBef>
                <a:spcPts val="1000"/>
              </a:spcBef>
            </a:pPr>
            <a:r>
              <a:rPr sz="1800" b="0">
                <a:solidFill>
                  <a:srgbClr val="FFFFFF"/>
                </a:solidFill>
              </a:rPr>
              <a:t>▸  A local run verifies tool calls — it is not a deployment and cannot serve production traffic</a:t>
            </a:r>
          </a:p>
          <a:p>
            <a:pPr>
              <a:spcBef>
                <a:spcPts val="1000"/>
              </a:spcBef>
            </a:pPr>
            <a:r>
              <a:rPr sz="1800" b="0">
                <a:solidFill>
                  <a:srgbClr val="FFFFFF"/>
                </a:solidFill>
              </a:rPr>
              <a:t>▸  One properly deployed agent gives you the concrete reference for all subsequent comparisons</a:t>
            </a:r>
          </a:p>
        </p:txBody>
      </p:sp>
      <p:sp>
        <p:nvSpPr>
          <p:cNvPr id="6" name="TextBox 5"/>
          <p:cNvSpPr txBox="1"/>
          <p:nvPr/>
        </p:nvSpPr>
        <p:spPr>
          <a:xfrm>
            <a:off x="457200" y="6446520"/>
            <a:ext cx="11247120" cy="274320"/>
          </a:xfrm>
          <a:prstGeom prst="rect">
            <a:avLst/>
          </a:prstGeom>
          <a:noFill/>
        </p:spPr>
        <p:txBody>
          <a:bodyPr wrap="square">
            <a:spAutoFit/>
          </a:bodyPr>
          <a:lstStyle/>
          <a:p>
            <a:pPr algn="l"/>
            <a:r>
              <a:rPr sz="900" b="0">
                <a:solidFill>
                  <a:srgbClr val="A1A1AA"/>
                </a:solidFill>
              </a:rPr>
              <a:t>academy.kspl.tech | Koenig AI Academy</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18181B"/>
        </a:solidFill>
        <a:effectLst/>
      </p:bgPr>
    </p:bg>
    <p:spTree>
      <p:nvGrpSpPr>
        <p:cNvPr id="1" name=""/>
        <p:cNvGrpSpPr/>
        <p:nvPr/>
      </p:nvGrpSpPr>
      <p:grpSpPr/>
      <p:sp>
        <p:nvSpPr>
          <p:cNvPr id="2" name="TextBox 1"/>
          <p:cNvSpPr txBox="1"/>
          <p:nvPr/>
        </p:nvSpPr>
        <p:spPr>
          <a:xfrm>
            <a:off x="0" y="0"/>
            <a:ext cx="91440" cy="6858000"/>
          </a:xfrm>
          <a:prstGeom prst="rect">
            <a:avLst/>
          </a:prstGeom>
          <a:solidFill>
            <a:srgbClr val="6366F1"/>
          </a:solidFill>
        </p:spPr>
        <p:txBody>
          <a:bodyPr wrap="none">
            <a:spAutoFit/>
          </a:bodyPr>
          <a:lstStyle/>
          <a:p/>
        </p:txBody>
      </p:sp>
      <p:sp>
        <p:nvSpPr>
          <p:cNvPr id="3" name="TextBox 2"/>
          <p:cNvSpPr txBox="1"/>
          <p:nvPr/>
        </p:nvSpPr>
        <p:spPr>
          <a:xfrm>
            <a:off x="548640" y="320040"/>
            <a:ext cx="11064240" cy="822960"/>
          </a:xfrm>
          <a:prstGeom prst="rect">
            <a:avLst/>
          </a:prstGeom>
          <a:noFill/>
        </p:spPr>
        <p:txBody>
          <a:bodyPr wrap="square">
            <a:spAutoFit/>
          </a:bodyPr>
          <a:lstStyle/>
          <a:p>
            <a:r>
              <a:rPr sz="2600" b="1">
                <a:solidFill>
                  <a:srgbClr val="FFFFFF"/>
                </a:solidFill>
              </a:rPr>
              <a:t>The Four ADK Agent Constructor Arguments</a:t>
            </a:r>
          </a:p>
        </p:txBody>
      </p:sp>
      <p:sp>
        <p:nvSpPr>
          <p:cNvPr id="4" name="TextBox 3"/>
          <p:cNvSpPr txBox="1"/>
          <p:nvPr/>
        </p:nvSpPr>
        <p:spPr>
          <a:xfrm>
            <a:off x="548640" y="1097280"/>
            <a:ext cx="11064240" cy="137160"/>
          </a:xfrm>
          <a:prstGeom prst="rect">
            <a:avLst/>
          </a:prstGeom>
          <a:noFill/>
        </p:spPr>
        <p:txBody>
          <a:bodyPr wrap="square">
            <a:spAutoFit/>
          </a:bodyPr>
          <a:lstStyle/>
          <a:p>
            <a:r>
              <a:rPr sz="700" b="0">
                <a:solidFill>
                  <a:srgbClr val="6366F1"/>
                </a:solidFill>
              </a:rPr>
              <a:t>───────────────────────────────────────────────────────────────────────────────────────────────</a:t>
            </a:r>
          </a:p>
        </p:txBody>
      </p:sp>
      <p:sp>
        <p:nvSpPr>
          <p:cNvPr id="5" name="TextBox 4"/>
          <p:cNvSpPr txBox="1"/>
          <p:nvPr/>
        </p:nvSpPr>
        <p:spPr>
          <a:xfrm>
            <a:off x="548640" y="1325880"/>
            <a:ext cx="11064240" cy="4937760"/>
          </a:xfrm>
          <a:prstGeom prst="rect">
            <a:avLst/>
          </a:prstGeom>
          <a:noFill/>
        </p:spPr>
        <p:txBody>
          <a:bodyPr wrap="square">
            <a:spAutoFit/>
          </a:bodyPr>
          <a:lstStyle/>
          <a:p>
            <a:pPr>
              <a:spcBef>
                <a:spcPts val="1000"/>
              </a:spcBef>
            </a:pPr>
            <a:r>
              <a:rPr sz="1800" b="0">
                <a:solidFill>
                  <a:srgbClr val="FFFFFF"/>
                </a:solidFill>
              </a:rPr>
              <a:t>▸  name — scopes identity in session records, traces, and Engine logs; use stable version-qualified names</a:t>
            </a:r>
          </a:p>
          <a:p>
            <a:pPr>
              <a:spcBef>
                <a:spcPts val="1000"/>
              </a:spcBef>
            </a:pPr>
            <a:r>
              <a:rPr sz="1800" b="0">
                <a:solidFill>
                  <a:srgbClr val="FFFFFF"/>
                </a:solidFill>
              </a:rPr>
              <a:t>▸  model — selects the Gemini variant; gemini-2.0-flash is the chapter default for cost and reliability</a:t>
            </a:r>
          </a:p>
          <a:p>
            <a:pPr>
              <a:spcBef>
                <a:spcPts val="1000"/>
              </a:spcBef>
            </a:pPr>
            <a:r>
              <a:rPr sz="1800" b="0">
                <a:solidFill>
                  <a:srgbClr val="FFFFFF"/>
                </a:solidFill>
              </a:rPr>
              <a:t>▸  tools — typed Python functions the model may call; ADK extracts JSON schemas from type hints</a:t>
            </a:r>
          </a:p>
          <a:p>
            <a:pPr>
              <a:spcBef>
                <a:spcPts val="1000"/>
              </a:spcBef>
            </a:pPr>
            <a:r>
              <a:rPr sz="1800" b="0">
                <a:solidFill>
                  <a:srgbClr val="FFFFFF"/>
                </a:solidFill>
              </a:rPr>
              <a:t>▸  instruction — where behavioral policy lives; must include explicit must-do and must-not-do constraints</a:t>
            </a:r>
          </a:p>
        </p:txBody>
      </p:sp>
      <p:sp>
        <p:nvSpPr>
          <p:cNvPr id="6" name="TextBox 5"/>
          <p:cNvSpPr txBox="1"/>
          <p:nvPr/>
        </p:nvSpPr>
        <p:spPr>
          <a:xfrm>
            <a:off x="457200" y="6446520"/>
            <a:ext cx="11247120" cy="274320"/>
          </a:xfrm>
          <a:prstGeom prst="rect">
            <a:avLst/>
          </a:prstGeom>
          <a:noFill/>
        </p:spPr>
        <p:txBody>
          <a:bodyPr wrap="square">
            <a:spAutoFit/>
          </a:bodyPr>
          <a:lstStyle/>
          <a:p>
            <a:pPr algn="l"/>
            <a:r>
              <a:rPr sz="900" b="0">
                <a:solidFill>
                  <a:srgbClr val="A1A1AA"/>
                </a:solidFill>
              </a:rPr>
              <a:t>academy.kspl.tech | Koenig AI Academy</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18181B"/>
        </a:solidFill>
        <a:effectLst/>
      </p:bgPr>
    </p:bg>
    <p:spTree>
      <p:nvGrpSpPr>
        <p:cNvPr id="1" name=""/>
        <p:cNvGrpSpPr/>
        <p:nvPr/>
      </p:nvGrpSpPr>
      <p:grpSpPr/>
      <p:sp>
        <p:nvSpPr>
          <p:cNvPr id="2" name="TextBox 1"/>
          <p:cNvSpPr txBox="1"/>
          <p:nvPr/>
        </p:nvSpPr>
        <p:spPr>
          <a:xfrm>
            <a:off x="0" y="0"/>
            <a:ext cx="91440" cy="6858000"/>
          </a:xfrm>
          <a:prstGeom prst="rect">
            <a:avLst/>
          </a:prstGeom>
          <a:solidFill>
            <a:srgbClr val="6366F1"/>
          </a:solidFill>
        </p:spPr>
        <p:txBody>
          <a:bodyPr wrap="none">
            <a:spAutoFit/>
          </a:bodyPr>
          <a:lstStyle/>
          <a:p/>
        </p:txBody>
      </p:sp>
      <p:sp>
        <p:nvSpPr>
          <p:cNvPr id="3" name="TextBox 2"/>
          <p:cNvSpPr txBox="1"/>
          <p:nvPr/>
        </p:nvSpPr>
        <p:spPr>
          <a:xfrm>
            <a:off x="548640" y="320040"/>
            <a:ext cx="11064240" cy="822960"/>
          </a:xfrm>
          <a:prstGeom prst="rect">
            <a:avLst/>
          </a:prstGeom>
          <a:noFill/>
        </p:spPr>
        <p:txBody>
          <a:bodyPr wrap="square">
            <a:spAutoFit/>
          </a:bodyPr>
          <a:lstStyle/>
          <a:p>
            <a:r>
              <a:rPr sz="2600" b="1">
                <a:solidFill>
                  <a:srgbClr val="FFFFFF"/>
                </a:solidFill>
              </a:rPr>
              <a:t>Why Type Hints Are Not Optional</a:t>
            </a:r>
          </a:p>
        </p:txBody>
      </p:sp>
      <p:sp>
        <p:nvSpPr>
          <p:cNvPr id="4" name="TextBox 3"/>
          <p:cNvSpPr txBox="1"/>
          <p:nvPr/>
        </p:nvSpPr>
        <p:spPr>
          <a:xfrm>
            <a:off x="548640" y="1097280"/>
            <a:ext cx="11064240" cy="137160"/>
          </a:xfrm>
          <a:prstGeom prst="rect">
            <a:avLst/>
          </a:prstGeom>
          <a:noFill/>
        </p:spPr>
        <p:txBody>
          <a:bodyPr wrap="square">
            <a:spAutoFit/>
          </a:bodyPr>
          <a:lstStyle/>
          <a:p>
            <a:r>
              <a:rPr sz="700" b="0">
                <a:solidFill>
                  <a:srgbClr val="6366F1"/>
                </a:solidFill>
              </a:rPr>
              <a:t>───────────────────────────────────────────────────────────────────────────────────────────────</a:t>
            </a:r>
          </a:p>
        </p:txBody>
      </p:sp>
      <p:sp>
        <p:nvSpPr>
          <p:cNvPr id="5" name="TextBox 4"/>
          <p:cNvSpPr txBox="1"/>
          <p:nvPr/>
        </p:nvSpPr>
        <p:spPr>
          <a:xfrm>
            <a:off x="548640" y="1325880"/>
            <a:ext cx="11064240" cy="4937760"/>
          </a:xfrm>
          <a:prstGeom prst="rect">
            <a:avLst/>
          </a:prstGeom>
          <a:noFill/>
        </p:spPr>
        <p:txBody>
          <a:bodyPr wrap="square">
            <a:spAutoFit/>
          </a:bodyPr>
          <a:lstStyle/>
          <a:p>
            <a:pPr>
              <a:spcBef>
                <a:spcPts val="1000"/>
              </a:spcBef>
            </a:pPr>
            <a:r>
              <a:rPr sz="1800" b="0">
                <a:solidFill>
                  <a:srgbClr val="FFFFFF"/>
                </a:solidFill>
              </a:rPr>
              <a:t>▸  ADK extracts JSON schemas from Python type hints — this is the contract between your code and the model</a:t>
            </a:r>
          </a:p>
          <a:p>
            <a:pPr>
              <a:spcBef>
                <a:spcPts val="1000"/>
              </a:spcBef>
            </a:pPr>
            <a:r>
              <a:rPr sz="1800" b="0">
                <a:solidFill>
                  <a:srgbClr val="FFFFFF"/>
                </a:solidFill>
              </a:rPr>
              <a:t>▸  Literal["hr", "expense", "it", "unknown"] produces an enum schema the model cannot deviate from</a:t>
            </a:r>
          </a:p>
          <a:p>
            <a:pPr>
              <a:spcBef>
                <a:spcPts val="1000"/>
              </a:spcBef>
            </a:pPr>
            <a:r>
              <a:rPr sz="1800" b="0">
                <a:solidFill>
                  <a:srgbClr val="FFFFFF"/>
                </a:solidFill>
              </a:rPr>
              <a:t>▸  Without type hints, the model infers argument structure and produces inconsistent values under load</a:t>
            </a:r>
          </a:p>
          <a:p>
            <a:pPr>
              <a:spcBef>
                <a:spcPts val="1000"/>
              </a:spcBef>
            </a:pPr>
            <a:r>
              <a:rPr sz="1800" b="0">
                <a:solidFill>
                  <a:srgbClr val="FFFFFF"/>
                </a:solidFill>
              </a:rPr>
              <a:t>▸  Type your tool arguments precisely — one annotation closes an entire class of production bugs</a:t>
            </a:r>
          </a:p>
        </p:txBody>
      </p:sp>
      <p:sp>
        <p:nvSpPr>
          <p:cNvPr id="6" name="TextBox 5"/>
          <p:cNvSpPr txBox="1"/>
          <p:nvPr/>
        </p:nvSpPr>
        <p:spPr>
          <a:xfrm>
            <a:off x="457200" y="6446520"/>
            <a:ext cx="11247120" cy="274320"/>
          </a:xfrm>
          <a:prstGeom prst="rect">
            <a:avLst/>
          </a:prstGeom>
          <a:noFill/>
        </p:spPr>
        <p:txBody>
          <a:bodyPr wrap="square">
            <a:spAutoFit/>
          </a:bodyPr>
          <a:lstStyle/>
          <a:p>
            <a:pPr algn="l"/>
            <a:r>
              <a:rPr sz="900" b="0">
                <a:solidFill>
                  <a:srgbClr val="A1A1AA"/>
                </a:solidFill>
              </a:rPr>
              <a:t>academy.kspl.tech | Koenig AI Academy</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18181B"/>
        </a:solidFill>
        <a:effectLst/>
      </p:bgPr>
    </p:bg>
    <p:spTree>
      <p:nvGrpSpPr>
        <p:cNvPr id="1" name=""/>
        <p:cNvGrpSpPr/>
        <p:nvPr/>
      </p:nvGrpSpPr>
      <p:grpSpPr/>
      <p:sp>
        <p:nvSpPr>
          <p:cNvPr id="2" name="TextBox 1"/>
          <p:cNvSpPr txBox="1"/>
          <p:nvPr/>
        </p:nvSpPr>
        <p:spPr>
          <a:xfrm>
            <a:off x="0" y="0"/>
            <a:ext cx="91440" cy="6858000"/>
          </a:xfrm>
          <a:prstGeom prst="rect">
            <a:avLst/>
          </a:prstGeom>
          <a:solidFill>
            <a:srgbClr val="6366F1"/>
          </a:solidFill>
        </p:spPr>
        <p:txBody>
          <a:bodyPr wrap="none">
            <a:spAutoFit/>
          </a:bodyPr>
          <a:lstStyle/>
          <a:p/>
        </p:txBody>
      </p:sp>
      <p:sp>
        <p:nvSpPr>
          <p:cNvPr id="3" name="TextBox 2"/>
          <p:cNvSpPr txBox="1"/>
          <p:nvPr/>
        </p:nvSpPr>
        <p:spPr>
          <a:xfrm>
            <a:off x="548640" y="320040"/>
            <a:ext cx="11064240" cy="822960"/>
          </a:xfrm>
          <a:prstGeom prst="rect">
            <a:avLst/>
          </a:prstGeom>
          <a:noFill/>
        </p:spPr>
        <p:txBody>
          <a:bodyPr wrap="square">
            <a:spAutoFit/>
          </a:bodyPr>
          <a:lstStyle/>
          <a:p>
            <a:r>
              <a:rPr sz="2600" b="1">
                <a:solidFill>
                  <a:srgbClr val="FFFFFF"/>
                </a:solidFill>
              </a:rPr>
              <a:t>Running Locally: The Developer UI</a:t>
            </a:r>
          </a:p>
        </p:txBody>
      </p:sp>
      <p:sp>
        <p:nvSpPr>
          <p:cNvPr id="4" name="TextBox 3"/>
          <p:cNvSpPr txBox="1"/>
          <p:nvPr/>
        </p:nvSpPr>
        <p:spPr>
          <a:xfrm>
            <a:off x="548640" y="1097280"/>
            <a:ext cx="11064240" cy="137160"/>
          </a:xfrm>
          <a:prstGeom prst="rect">
            <a:avLst/>
          </a:prstGeom>
          <a:noFill/>
        </p:spPr>
        <p:txBody>
          <a:bodyPr wrap="square">
            <a:spAutoFit/>
          </a:bodyPr>
          <a:lstStyle/>
          <a:p>
            <a:r>
              <a:rPr sz="700" b="0">
                <a:solidFill>
                  <a:srgbClr val="6366F1"/>
                </a:solidFill>
              </a:rPr>
              <a:t>───────────────────────────────────────────────────────────────────────────────────────────────</a:t>
            </a:r>
          </a:p>
        </p:txBody>
      </p:sp>
      <p:sp>
        <p:nvSpPr>
          <p:cNvPr id="5" name="TextBox 4"/>
          <p:cNvSpPr txBox="1"/>
          <p:nvPr/>
        </p:nvSpPr>
        <p:spPr>
          <a:xfrm>
            <a:off x="548640" y="1325880"/>
            <a:ext cx="11064240" cy="4937760"/>
          </a:xfrm>
          <a:prstGeom prst="rect">
            <a:avLst/>
          </a:prstGeom>
          <a:noFill/>
        </p:spPr>
        <p:txBody>
          <a:bodyPr wrap="square">
            <a:spAutoFit/>
          </a:bodyPr>
          <a:lstStyle/>
          <a:p>
            <a:pPr>
              <a:spcBef>
                <a:spcPts val="1000"/>
              </a:spcBef>
            </a:pPr>
            <a:r>
              <a:rPr sz="1800" b="0">
                <a:solidFill>
                  <a:srgbClr val="FFFFFF"/>
                </a:solidFill>
              </a:rPr>
              <a:t>▸  Run `pip install google-adk`, then `adk web .` from the parent of your agent package</a:t>
            </a:r>
          </a:p>
          <a:p>
            <a:pPr>
              <a:spcBef>
                <a:spcPts val="1000"/>
              </a:spcBef>
            </a:pPr>
            <a:r>
              <a:rPr sz="1800" b="0">
                <a:solidFill>
                  <a:srgbClr val="FFFFFF"/>
                </a:solidFill>
              </a:rPr>
              <a:t>▸  ADK looks for an attribute named `agent` at the package root — wrong name = empty selector, no error</a:t>
            </a:r>
          </a:p>
          <a:p>
            <a:pPr>
              <a:spcBef>
                <a:spcPts val="1000"/>
              </a:spcBef>
            </a:pPr>
            <a:r>
              <a:rPr sz="1800" b="0">
                <a:solidFill>
                  <a:srgbClr val="FFFFFF"/>
                </a:solidFill>
              </a:rPr>
              <a:t>▸  Send three test questions and verify function_call appears on every turn</a:t>
            </a:r>
          </a:p>
          <a:p>
            <a:pPr>
              <a:spcBef>
                <a:spcPts val="1000"/>
              </a:spcBef>
            </a:pPr>
            <a:r>
              <a:rPr sz="1800" b="0">
                <a:solidFill>
                  <a:srgbClr val="FFFFFF"/>
                </a:solidFill>
              </a:rPr>
              <a:t>▸  Local run = verification; it is not a deployment and cannot serve production traffic</a:t>
            </a:r>
          </a:p>
        </p:txBody>
      </p:sp>
      <p:sp>
        <p:nvSpPr>
          <p:cNvPr id="6" name="TextBox 5"/>
          <p:cNvSpPr txBox="1"/>
          <p:nvPr/>
        </p:nvSpPr>
        <p:spPr>
          <a:xfrm>
            <a:off x="457200" y="6446520"/>
            <a:ext cx="11247120" cy="274320"/>
          </a:xfrm>
          <a:prstGeom prst="rect">
            <a:avLst/>
          </a:prstGeom>
          <a:noFill/>
        </p:spPr>
        <p:txBody>
          <a:bodyPr wrap="square">
            <a:spAutoFit/>
          </a:bodyPr>
          <a:lstStyle/>
          <a:p>
            <a:pPr algn="l"/>
            <a:r>
              <a:rPr sz="900" b="0">
                <a:solidFill>
                  <a:srgbClr val="A1A1AA"/>
                </a:solidFill>
              </a:rPr>
              <a:t>academy.kspl.tech | Koenig AI Academy</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18181B"/>
        </a:solidFill>
        <a:effectLst/>
      </p:bgPr>
    </p:bg>
    <p:spTree>
      <p:nvGrpSpPr>
        <p:cNvPr id="1" name=""/>
        <p:cNvGrpSpPr/>
        <p:nvPr/>
      </p:nvGrpSpPr>
      <p:grpSpPr/>
      <p:sp>
        <p:nvSpPr>
          <p:cNvPr id="2" name="TextBox 1"/>
          <p:cNvSpPr txBox="1"/>
          <p:nvPr/>
        </p:nvSpPr>
        <p:spPr>
          <a:xfrm>
            <a:off x="0" y="0"/>
            <a:ext cx="91440" cy="6858000"/>
          </a:xfrm>
          <a:prstGeom prst="rect">
            <a:avLst/>
          </a:prstGeom>
          <a:solidFill>
            <a:srgbClr val="6366F1"/>
          </a:solidFill>
        </p:spPr>
        <p:txBody>
          <a:bodyPr wrap="none">
            <a:spAutoFit/>
          </a:bodyPr>
          <a:lstStyle/>
          <a:p/>
        </p:txBody>
      </p:sp>
      <p:sp>
        <p:nvSpPr>
          <p:cNvPr id="3" name="TextBox 2"/>
          <p:cNvSpPr txBox="1"/>
          <p:nvPr/>
        </p:nvSpPr>
        <p:spPr>
          <a:xfrm>
            <a:off x="548640" y="320040"/>
            <a:ext cx="11064240" cy="822960"/>
          </a:xfrm>
          <a:prstGeom prst="rect">
            <a:avLst/>
          </a:prstGeom>
          <a:noFill/>
        </p:spPr>
        <p:txBody>
          <a:bodyPr wrap="square">
            <a:spAutoFit/>
          </a:bodyPr>
          <a:lstStyle/>
          <a:p>
            <a:r>
              <a:rPr sz="2600" b="1">
                <a:solidFill>
                  <a:srgbClr val="FFFFFF"/>
                </a:solidFill>
              </a:rPr>
              <a:t>Diagnostic Signature: The Four-Event Trace</a:t>
            </a:r>
          </a:p>
        </p:txBody>
      </p:sp>
      <p:sp>
        <p:nvSpPr>
          <p:cNvPr id="4" name="TextBox 3"/>
          <p:cNvSpPr txBox="1"/>
          <p:nvPr/>
        </p:nvSpPr>
        <p:spPr>
          <a:xfrm>
            <a:off x="548640" y="1097280"/>
            <a:ext cx="11064240" cy="137160"/>
          </a:xfrm>
          <a:prstGeom prst="rect">
            <a:avLst/>
          </a:prstGeom>
          <a:noFill/>
        </p:spPr>
        <p:txBody>
          <a:bodyPr wrap="square">
            <a:spAutoFit/>
          </a:bodyPr>
          <a:lstStyle/>
          <a:p>
            <a:r>
              <a:rPr sz="700" b="0">
                <a:solidFill>
                  <a:srgbClr val="6366F1"/>
                </a:solidFill>
              </a:rPr>
              <a:t>───────────────────────────────────────────────────────────────────────────────────────────────</a:t>
            </a:r>
          </a:p>
        </p:txBody>
      </p:sp>
      <p:sp>
        <p:nvSpPr>
          <p:cNvPr id="5" name="TextBox 4"/>
          <p:cNvSpPr txBox="1"/>
          <p:nvPr/>
        </p:nvSpPr>
        <p:spPr>
          <a:xfrm>
            <a:off x="548640" y="1325880"/>
            <a:ext cx="11064240" cy="4937760"/>
          </a:xfrm>
          <a:prstGeom prst="rect">
            <a:avLst/>
          </a:prstGeom>
          <a:noFill/>
        </p:spPr>
        <p:txBody>
          <a:bodyPr wrap="square">
            <a:spAutoFit/>
          </a:bodyPr>
          <a:lstStyle/>
          <a:p>
            <a:pPr>
              <a:spcBef>
                <a:spcPts val="1000"/>
              </a:spcBef>
            </a:pPr>
            <a:r>
              <a:rPr sz="1800" b="0">
                <a:solidFill>
                  <a:srgbClr val="FFFFFF"/>
                </a:solidFill>
              </a:rPr>
              <a:t>▸  model_request — the full prompt sent to Gemini with instruction and user question</a:t>
            </a:r>
          </a:p>
          <a:p>
            <a:pPr>
              <a:spcBef>
                <a:spcPts val="1000"/>
              </a:spcBef>
            </a:pPr>
            <a:r>
              <a:rPr sz="1800" b="0">
                <a:solidFill>
                  <a:srgbClr val="FFFFFF"/>
                </a:solidFill>
              </a:rPr>
              <a:t>▸  function_call — the tool invocation chosen by the model, with typed argument values</a:t>
            </a:r>
          </a:p>
          <a:p>
            <a:pPr>
              <a:spcBef>
                <a:spcPts val="1000"/>
              </a:spcBef>
            </a:pPr>
            <a:r>
              <a:rPr sz="1800" b="0">
                <a:solidFill>
                  <a:srgbClr val="FFFFFF"/>
                </a:solidFill>
              </a:rPr>
              <a:t>▸  function_response — the dict your tool returned</a:t>
            </a:r>
          </a:p>
          <a:p>
            <a:pPr>
              <a:spcBef>
                <a:spcPts val="1000"/>
              </a:spcBef>
            </a:pPr>
            <a:r>
              <a:rPr sz="1800" b="0">
                <a:solidFill>
                  <a:srgbClr val="FFFFFF"/>
                </a:solidFill>
              </a:rPr>
              <a:t>▸  model_response — the final reply after reading the tool response</a:t>
            </a:r>
          </a:p>
        </p:txBody>
      </p:sp>
      <p:sp>
        <p:nvSpPr>
          <p:cNvPr id="6" name="TextBox 5"/>
          <p:cNvSpPr txBox="1"/>
          <p:nvPr/>
        </p:nvSpPr>
        <p:spPr>
          <a:xfrm>
            <a:off x="457200" y="6446520"/>
            <a:ext cx="11247120" cy="274320"/>
          </a:xfrm>
          <a:prstGeom prst="rect">
            <a:avLst/>
          </a:prstGeom>
          <a:noFill/>
        </p:spPr>
        <p:txBody>
          <a:bodyPr wrap="square">
            <a:spAutoFit/>
          </a:bodyPr>
          <a:lstStyle/>
          <a:p>
            <a:pPr algn="l"/>
            <a:r>
              <a:rPr sz="900" b="0">
                <a:solidFill>
                  <a:srgbClr val="A1A1AA"/>
                </a:solidFill>
              </a:rPr>
              <a:t>academy.kspl.tech | Koenig AI Academy</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18181B"/>
        </a:solidFill>
        <a:effectLst/>
      </p:bgPr>
    </p:bg>
    <p:spTree>
      <p:nvGrpSpPr>
        <p:cNvPr id="1" name=""/>
        <p:cNvGrpSpPr/>
        <p:nvPr/>
      </p:nvGrpSpPr>
      <p:grpSpPr/>
      <p:sp>
        <p:nvSpPr>
          <p:cNvPr id="2" name="TextBox 1"/>
          <p:cNvSpPr txBox="1"/>
          <p:nvPr/>
        </p:nvSpPr>
        <p:spPr>
          <a:xfrm>
            <a:off x="0" y="0"/>
            <a:ext cx="91440" cy="6858000"/>
          </a:xfrm>
          <a:prstGeom prst="rect">
            <a:avLst/>
          </a:prstGeom>
          <a:solidFill>
            <a:srgbClr val="6366F1"/>
          </a:solidFill>
        </p:spPr>
        <p:txBody>
          <a:bodyPr wrap="none">
            <a:spAutoFit/>
          </a:bodyPr>
          <a:lstStyle/>
          <a:p/>
        </p:txBody>
      </p:sp>
      <p:sp>
        <p:nvSpPr>
          <p:cNvPr id="3" name="TextBox 2"/>
          <p:cNvSpPr txBox="1"/>
          <p:nvPr/>
        </p:nvSpPr>
        <p:spPr>
          <a:xfrm>
            <a:off x="548640" y="320040"/>
            <a:ext cx="11064240" cy="822960"/>
          </a:xfrm>
          <a:prstGeom prst="rect">
            <a:avLst/>
          </a:prstGeom>
          <a:noFill/>
        </p:spPr>
        <p:txBody>
          <a:bodyPr wrap="square">
            <a:spAutoFit/>
          </a:bodyPr>
          <a:lstStyle/>
          <a:p>
            <a:r>
              <a:rPr sz="2600" b="1">
                <a:solidFill>
                  <a:srgbClr val="FFFFFF"/>
                </a:solidFill>
              </a:rPr>
              <a:t>Packaging: From Local Agent to Deployable Artifact</a:t>
            </a:r>
          </a:p>
        </p:txBody>
      </p:sp>
      <p:sp>
        <p:nvSpPr>
          <p:cNvPr id="4" name="TextBox 3"/>
          <p:cNvSpPr txBox="1"/>
          <p:nvPr/>
        </p:nvSpPr>
        <p:spPr>
          <a:xfrm>
            <a:off x="548640" y="1097280"/>
            <a:ext cx="11064240" cy="137160"/>
          </a:xfrm>
          <a:prstGeom prst="rect">
            <a:avLst/>
          </a:prstGeom>
          <a:noFill/>
        </p:spPr>
        <p:txBody>
          <a:bodyPr wrap="square">
            <a:spAutoFit/>
          </a:bodyPr>
          <a:lstStyle/>
          <a:p>
            <a:r>
              <a:rPr sz="700" b="0">
                <a:solidFill>
                  <a:srgbClr val="6366F1"/>
                </a:solidFill>
              </a:rPr>
              <a:t>───────────────────────────────────────────────────────────────────────────────────────────────</a:t>
            </a:r>
          </a:p>
        </p:txBody>
      </p:sp>
      <p:sp>
        <p:nvSpPr>
          <p:cNvPr id="5" name="TextBox 4"/>
          <p:cNvSpPr txBox="1"/>
          <p:nvPr/>
        </p:nvSpPr>
        <p:spPr>
          <a:xfrm>
            <a:off x="548640" y="1325880"/>
            <a:ext cx="11064240" cy="4937760"/>
          </a:xfrm>
          <a:prstGeom prst="rect">
            <a:avLst/>
          </a:prstGeom>
          <a:noFill/>
        </p:spPr>
        <p:txBody>
          <a:bodyPr wrap="square">
            <a:spAutoFit/>
          </a:bodyPr>
          <a:lstStyle/>
          <a:p>
            <a:pPr>
              <a:spcBef>
                <a:spcPts val="1000"/>
              </a:spcBef>
            </a:pPr>
            <a:r>
              <a:rPr sz="1800" b="0">
                <a:solidFill>
                  <a:srgbClr val="FFFFFF"/>
                </a:solidFill>
              </a:rPr>
              <a:t>▸  Agent Engine installs a Python wheel — not source files, not a Docker image</a:t>
            </a:r>
          </a:p>
          <a:p>
            <a:pPr>
              <a:spcBef>
                <a:spcPts val="1000"/>
              </a:spcBef>
            </a:pPr>
            <a:r>
              <a:rPr sz="1800" b="0">
                <a:solidFill>
                  <a:srgbClr val="FFFFFF"/>
                </a:solidFill>
              </a:rPr>
              <a:t>▸  AdkApp wraps the root agent and bridges local ADK runtime to Agent Engine invocation protocol</a:t>
            </a:r>
          </a:p>
          <a:p>
            <a:pPr>
              <a:spcBef>
                <a:spcPts val="1000"/>
              </a:spcBef>
            </a:pPr>
            <a:r>
              <a:rPr sz="1800" b="0">
                <a:solidFill>
                  <a:srgbClr val="FFFFFF"/>
                </a:solidFill>
              </a:rPr>
              <a:t>▸  Build: `python -m build --wheel .` — produces a .whl in dist/</a:t>
            </a:r>
          </a:p>
          <a:p>
            <a:pPr>
              <a:spcBef>
                <a:spcPts val="1000"/>
              </a:spcBef>
            </a:pPr>
            <a:r>
              <a:rPr sz="1800" b="0">
                <a:solidFill>
                  <a:srgbClr val="FFFFFF"/>
                </a:solidFill>
              </a:rPr>
              <a:t>▸  Pin google-adk version in requirements.txt — the AdkApp import path moves between minor releases</a:t>
            </a:r>
          </a:p>
        </p:txBody>
      </p:sp>
      <p:sp>
        <p:nvSpPr>
          <p:cNvPr id="6" name="TextBox 5"/>
          <p:cNvSpPr txBox="1"/>
          <p:nvPr/>
        </p:nvSpPr>
        <p:spPr>
          <a:xfrm>
            <a:off x="457200" y="6446520"/>
            <a:ext cx="11247120" cy="274320"/>
          </a:xfrm>
          <a:prstGeom prst="rect">
            <a:avLst/>
          </a:prstGeom>
          <a:noFill/>
        </p:spPr>
        <p:txBody>
          <a:bodyPr wrap="square">
            <a:spAutoFit/>
          </a:bodyPr>
          <a:lstStyle/>
          <a:p>
            <a:pPr algn="l"/>
            <a:r>
              <a:rPr sz="900" b="0">
                <a:solidFill>
                  <a:srgbClr val="A1A1AA"/>
                </a:solidFill>
              </a:rPr>
              <a:t>academy.kspl.tech | Koenig AI Academy</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18181B"/>
        </a:solidFill>
        <a:effectLst/>
      </p:bgPr>
    </p:bg>
    <p:spTree>
      <p:nvGrpSpPr>
        <p:cNvPr id="1" name=""/>
        <p:cNvGrpSpPr/>
        <p:nvPr/>
      </p:nvGrpSpPr>
      <p:grpSpPr/>
      <p:sp>
        <p:nvSpPr>
          <p:cNvPr id="2" name="TextBox 1"/>
          <p:cNvSpPr txBox="1"/>
          <p:nvPr/>
        </p:nvSpPr>
        <p:spPr>
          <a:xfrm>
            <a:off x="0" y="0"/>
            <a:ext cx="91440" cy="6858000"/>
          </a:xfrm>
          <a:prstGeom prst="rect">
            <a:avLst/>
          </a:prstGeom>
          <a:solidFill>
            <a:srgbClr val="6366F1"/>
          </a:solidFill>
        </p:spPr>
        <p:txBody>
          <a:bodyPr wrap="none">
            <a:spAutoFit/>
          </a:bodyPr>
          <a:lstStyle/>
          <a:p/>
        </p:txBody>
      </p:sp>
      <p:sp>
        <p:nvSpPr>
          <p:cNvPr id="3" name="TextBox 2"/>
          <p:cNvSpPr txBox="1"/>
          <p:nvPr/>
        </p:nvSpPr>
        <p:spPr>
          <a:xfrm>
            <a:off x="548640" y="320040"/>
            <a:ext cx="11064240" cy="822960"/>
          </a:xfrm>
          <a:prstGeom prst="rect">
            <a:avLst/>
          </a:prstGeom>
          <a:noFill/>
        </p:spPr>
        <p:txBody>
          <a:bodyPr wrap="square">
            <a:spAutoFit/>
          </a:bodyPr>
          <a:lstStyle/>
          <a:p>
            <a:r>
              <a:rPr sz="2600" b="1">
                <a:solidFill>
                  <a:srgbClr val="FFFFFF"/>
                </a:solidFill>
              </a:rPr>
              <a:t>The Create Step: Your First Remote Agent</a:t>
            </a:r>
          </a:p>
        </p:txBody>
      </p:sp>
      <p:sp>
        <p:nvSpPr>
          <p:cNvPr id="4" name="TextBox 3"/>
          <p:cNvSpPr txBox="1"/>
          <p:nvPr/>
        </p:nvSpPr>
        <p:spPr>
          <a:xfrm>
            <a:off x="548640" y="1097280"/>
            <a:ext cx="11064240" cy="137160"/>
          </a:xfrm>
          <a:prstGeom prst="rect">
            <a:avLst/>
          </a:prstGeom>
          <a:noFill/>
        </p:spPr>
        <p:txBody>
          <a:bodyPr wrap="square">
            <a:spAutoFit/>
          </a:bodyPr>
          <a:lstStyle/>
          <a:p>
            <a:r>
              <a:rPr sz="700" b="0">
                <a:solidFill>
                  <a:srgbClr val="6366F1"/>
                </a:solidFill>
              </a:rPr>
              <a:t>───────────────────────────────────────────────────────────────────────────────────────────────</a:t>
            </a:r>
          </a:p>
        </p:txBody>
      </p:sp>
      <p:sp>
        <p:nvSpPr>
          <p:cNvPr id="5" name="TextBox 4"/>
          <p:cNvSpPr txBox="1"/>
          <p:nvPr/>
        </p:nvSpPr>
        <p:spPr>
          <a:xfrm>
            <a:off x="548640" y="1325880"/>
            <a:ext cx="11064240" cy="4937760"/>
          </a:xfrm>
          <a:prstGeom prst="rect">
            <a:avLst/>
          </a:prstGeom>
          <a:noFill/>
        </p:spPr>
        <p:txBody>
          <a:bodyPr wrap="square">
            <a:spAutoFit/>
          </a:bodyPr>
          <a:lstStyle/>
          <a:p>
            <a:pPr>
              <a:spcBef>
                <a:spcPts val="1000"/>
              </a:spcBef>
            </a:pPr>
            <a:r>
              <a:rPr sz="1800" b="0">
                <a:solidFill>
                  <a:srgbClr val="FFFFFF"/>
                </a:solidFill>
              </a:rPr>
              <a:t>▸  vertexai.init(project=..., location="us-central1") — authenticate first with gcloud auth</a:t>
            </a:r>
          </a:p>
          <a:p>
            <a:pPr>
              <a:spcBef>
                <a:spcPts val="1000"/>
              </a:spcBef>
            </a:pPr>
            <a:r>
              <a:rPr sz="1800" b="0">
                <a:solidFill>
                  <a:srgbClr val="FFFFFF"/>
                </a:solidFill>
              </a:rPr>
              <a:t>▸  agent_engines.create(agent_engine=adk_app, requirements=[...], display_name=...) — provisions container</a:t>
            </a:r>
          </a:p>
          <a:p>
            <a:pPr>
              <a:spcBef>
                <a:spcPts val="1000"/>
              </a:spcBef>
            </a:pPr>
            <a:r>
              <a:rPr sz="1800" b="0">
                <a:solidFill>
                  <a:srgbClr val="FFFFFF"/>
                </a:solidFill>
              </a:rPr>
              <a:t>▸  Save resource_name — the stable identifier for all subsequent lifecycle operations</a:t>
            </a:r>
          </a:p>
          <a:p>
            <a:pPr>
              <a:spcBef>
                <a:spcPts val="1000"/>
              </a:spcBef>
            </a:pPr>
            <a:r>
              <a:rPr sz="1800" b="0">
                <a:solidFill>
                  <a:srgbClr val="FFFFFF"/>
                </a:solidFill>
              </a:rPr>
              <a:t>▸  Use version strings in display_name: policy-intake-v1, policy-intake-v2 for unambiguous rollback</a:t>
            </a:r>
          </a:p>
        </p:txBody>
      </p:sp>
      <p:sp>
        <p:nvSpPr>
          <p:cNvPr id="6" name="TextBox 5"/>
          <p:cNvSpPr txBox="1"/>
          <p:nvPr/>
        </p:nvSpPr>
        <p:spPr>
          <a:xfrm>
            <a:off x="457200" y="6446520"/>
            <a:ext cx="11247120" cy="274320"/>
          </a:xfrm>
          <a:prstGeom prst="rect">
            <a:avLst/>
          </a:prstGeom>
          <a:noFill/>
        </p:spPr>
        <p:txBody>
          <a:bodyPr wrap="square">
            <a:spAutoFit/>
          </a:bodyPr>
          <a:lstStyle/>
          <a:p>
            <a:pPr algn="l"/>
            <a:r>
              <a:rPr sz="900" b="0">
                <a:solidFill>
                  <a:srgbClr val="A1A1AA"/>
                </a:solidFill>
              </a:rPr>
              <a:t>academy.kspl.tech | Koenig AI Academy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