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554480"/>
            <a:ext cx="1056132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</a:rPr>
              <a:t>Production Observability: Traces, Logs, Metrics, and Drift Detection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47472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A1A1AA"/>
                </a:solidFill>
              </a:rPr>
              <a:t>Chapter 06 · Gemini Enterprise Agents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4160520"/>
            <a:ext cx="9784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D4D4D8"/>
                </a:solidFill>
              </a:rPr>
              <a:t>Traces, logs, metrics, and drift detection for production agent systems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629107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11480"/>
            <a:ext cx="10835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What Observable Means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25296"/>
            <a:ext cx="10835640" cy="32004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572768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Latency failures need traces that break a slow request into model, tool, handoff, and synthesis spans.</a:t>
            </a:r>
          </a:p>
        </p:txBody>
      </p:sp>
      <p:sp>
        <p:nvSpPr>
          <p:cNvPr id="5" name="Oval 4"/>
          <p:cNvSpPr/>
          <p:nvPr/>
        </p:nvSpPr>
        <p:spPr>
          <a:xfrm>
            <a:off x="713232" y="1691640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505456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Quality failures can be silent because the response may be fluent, confident, and wrong.</a:t>
            </a:r>
          </a:p>
        </p:txBody>
      </p:sp>
      <p:sp>
        <p:nvSpPr>
          <p:cNvPr id="7" name="Oval 6"/>
          <p:cNvSpPr/>
          <p:nvPr/>
        </p:nvSpPr>
        <p:spPr>
          <a:xfrm>
            <a:off x="713232" y="2624328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3438144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Cost failures show up as token usage creep after context-window expansion or recursive handoffs.</a:t>
            </a:r>
          </a:p>
        </p:txBody>
      </p:sp>
      <p:sp>
        <p:nvSpPr>
          <p:cNvPr id="9" name="Oval 8"/>
          <p:cNvSpPr/>
          <p:nvPr/>
        </p:nvSpPr>
        <p:spPr>
          <a:xfrm>
            <a:off x="713232" y="3557016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4370832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A complete stack covers latency, quality, and cost instead of treating observability as logs alone.</a:t>
            </a:r>
          </a:p>
        </p:txBody>
      </p:sp>
      <p:sp>
        <p:nvSpPr>
          <p:cNvPr id="11" name="Oval 10"/>
          <p:cNvSpPr/>
          <p:nvPr/>
        </p:nvSpPr>
        <p:spPr>
          <a:xfrm>
            <a:off x="713232" y="4489704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064240" y="5870448"/>
            <a:ext cx="384048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629107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11480"/>
            <a:ext cx="10835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Wire OpenTelemetry Into GEAP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25296"/>
            <a:ext cx="10835640" cy="32004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572768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GEAP agents auto-export OpenTelemetry traces to Cloud Trace with one config flag — no manual span instrumentation required for tool calls or model invocations [1]</a:t>
            </a:r>
          </a:p>
        </p:txBody>
      </p:sp>
      <p:sp>
        <p:nvSpPr>
          <p:cNvPr id="5" name="Oval 4"/>
          <p:cNvSpPr/>
          <p:nvPr/>
        </p:nvSpPr>
        <p:spPr>
          <a:xfrm>
            <a:off x="713232" y="1691640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505456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The span schema follows OpenTelemetry GenAI semantic conventions, including model, token, operation, agent, and tool attributes.</a:t>
            </a:r>
          </a:p>
        </p:txBody>
      </p:sp>
      <p:sp>
        <p:nvSpPr>
          <p:cNvPr id="7" name="Oval 6"/>
          <p:cNvSpPr/>
          <p:nvPr/>
        </p:nvSpPr>
        <p:spPr>
          <a:xfrm>
            <a:off x="713232" y="2624328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3438144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Cloud Trace, Cloud Logging, and OTLP-compatible backends can receive the same trace data without code changes.</a:t>
            </a:r>
          </a:p>
        </p:txBody>
      </p:sp>
      <p:sp>
        <p:nvSpPr>
          <p:cNvPr id="9" name="Oval 8"/>
          <p:cNvSpPr/>
          <p:nvPr/>
        </p:nvSpPr>
        <p:spPr>
          <a:xfrm>
            <a:off x="713232" y="3557016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4370832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Use full sampling in development, then lower production sampling while keeping errored spans.</a:t>
            </a:r>
          </a:p>
        </p:txBody>
      </p:sp>
      <p:sp>
        <p:nvSpPr>
          <p:cNvPr id="11" name="Oval 10"/>
          <p:cNvSpPr/>
          <p:nvPr/>
        </p:nvSpPr>
        <p:spPr>
          <a:xfrm>
            <a:off x="713232" y="4489704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064240" y="5870448"/>
            <a:ext cx="384048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629107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11480"/>
            <a:ext cx="10835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Read Traces To Debug Failures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25296"/>
            <a:ext cx="10835640" cy="32004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572768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Cloud Trace renders an invocation as a span tree with timing, status, and attributes.</a:t>
            </a:r>
          </a:p>
        </p:txBody>
      </p:sp>
      <p:sp>
        <p:nvSpPr>
          <p:cNvPr id="5" name="Oval 4"/>
          <p:cNvSpPr/>
          <p:nvPr/>
        </p:nvSpPr>
        <p:spPr>
          <a:xfrm>
            <a:off x="713232" y="1691640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505456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A slow request can isolate one culprit span, such as a timed-out document parsing tool call.</a:t>
            </a:r>
          </a:p>
        </p:txBody>
      </p:sp>
      <p:sp>
        <p:nvSpPr>
          <p:cNvPr id="7" name="Oval 6"/>
          <p:cNvSpPr/>
          <p:nvPr/>
        </p:nvSpPr>
        <p:spPr>
          <a:xfrm>
            <a:off x="713232" y="2624328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3438144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Trace attributes expose over-large prompts, weak error handlers, and long handoff chains.</a:t>
            </a:r>
          </a:p>
        </p:txBody>
      </p:sp>
      <p:sp>
        <p:nvSpPr>
          <p:cNvPr id="9" name="Oval 8"/>
          <p:cNvSpPr/>
          <p:nvPr/>
        </p:nvSpPr>
        <p:spPr>
          <a:xfrm>
            <a:off x="713232" y="3557016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4370832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Tag deploys with release IDs so regressions can be compared across trace distributions quickly.</a:t>
            </a:r>
          </a:p>
        </p:txBody>
      </p:sp>
      <p:sp>
        <p:nvSpPr>
          <p:cNvPr id="11" name="Oval 10"/>
          <p:cNvSpPr/>
          <p:nvPr/>
        </p:nvSpPr>
        <p:spPr>
          <a:xfrm>
            <a:off x="713232" y="4489704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064240" y="5870448"/>
            <a:ext cx="384048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</a:rPr>
              <a:t>04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629107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11480"/>
            <a:ext cx="10835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Build Production Dashboards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25296"/>
            <a:ext cx="10835640" cy="32004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572768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Latency dashboard: p50, p95, and p99 grouped by agent, plus model, tool, and handoff latency panels.</a:t>
            </a:r>
          </a:p>
        </p:txBody>
      </p:sp>
      <p:sp>
        <p:nvSpPr>
          <p:cNvPr id="5" name="Oval 4"/>
          <p:cNvSpPr/>
          <p:nvPr/>
        </p:nvSpPr>
        <p:spPr>
          <a:xfrm>
            <a:off x="713232" y="1691640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505456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Token usage and cost dashboard: tokens by model with a projected monthly budget line.</a:t>
            </a:r>
          </a:p>
        </p:txBody>
      </p:sp>
      <p:sp>
        <p:nvSpPr>
          <p:cNvPr id="7" name="Oval 6"/>
          <p:cNvSpPr/>
          <p:nvPr/>
        </p:nvSpPr>
        <p:spPr>
          <a:xfrm>
            <a:off x="713232" y="2624328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3438144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Tool error-rate dashboard: error spans grouped by tool name to catch customer-visible regressions.</a:t>
            </a:r>
          </a:p>
        </p:txBody>
      </p:sp>
      <p:sp>
        <p:nvSpPr>
          <p:cNvPr id="9" name="Oval 8"/>
          <p:cNvSpPr/>
          <p:nvPr/>
        </p:nvSpPr>
        <p:spPr>
          <a:xfrm>
            <a:off x="713232" y="3557016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4370832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Drift and topology views: monitor skew, prediction drift, and multi-agent bottlenecks.</a:t>
            </a:r>
          </a:p>
        </p:txBody>
      </p:sp>
      <p:sp>
        <p:nvSpPr>
          <p:cNvPr id="11" name="Oval 10"/>
          <p:cNvSpPr/>
          <p:nvPr/>
        </p:nvSpPr>
        <p:spPr>
          <a:xfrm>
            <a:off x="713232" y="4489704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064240" y="5870448"/>
            <a:ext cx="384048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</a:rPr>
              <a:t>05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629107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11480"/>
            <a:ext cx="10835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Detect Drift And Choose Backends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25296"/>
            <a:ext cx="10835640" cy="32004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572768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Vertex AI Model Monitoring compares live prompt and response distributions against a baseline.</a:t>
            </a:r>
          </a:p>
        </p:txBody>
      </p:sp>
      <p:sp>
        <p:nvSpPr>
          <p:cNvPr id="5" name="Oval 4"/>
          <p:cNvSpPr/>
          <p:nvPr/>
        </p:nvSpPr>
        <p:spPr>
          <a:xfrm>
            <a:off x="713232" y="1691640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505456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Input drift catches new prompt domains; output drift catches model, prompt, or tool regressions.</a:t>
            </a:r>
          </a:p>
        </p:txBody>
      </p:sp>
      <p:sp>
        <p:nvSpPr>
          <p:cNvPr id="7" name="Oval 6"/>
          <p:cNvSpPr/>
          <p:nvPr/>
        </p:nvSpPr>
        <p:spPr>
          <a:xfrm>
            <a:off x="713232" y="2624328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3438144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Add Langfuse or Helicone only for concrete cross-cloud, prompt analytics, or cost attribution gaps.</a:t>
            </a:r>
          </a:p>
        </p:txBody>
      </p:sp>
      <p:sp>
        <p:nvSpPr>
          <p:cNvPr id="9" name="Oval 8"/>
          <p:cNvSpPr/>
          <p:nvPr/>
        </p:nvSpPr>
        <p:spPr>
          <a:xfrm>
            <a:off x="713232" y="3557016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4370832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Avoid running two observability systems unless the second one answers a question Cloud Trace cannot.</a:t>
            </a:r>
          </a:p>
        </p:txBody>
      </p:sp>
      <p:sp>
        <p:nvSpPr>
          <p:cNvPr id="11" name="Oval 10"/>
          <p:cNvSpPr/>
          <p:nvPr/>
        </p:nvSpPr>
        <p:spPr>
          <a:xfrm>
            <a:off x="713232" y="4489704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064240" y="5870448"/>
            <a:ext cx="384048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</a:rPr>
              <a:t>06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629107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11480"/>
            <a:ext cx="10835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Try It Next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25296"/>
            <a:ext cx="10835640" cy="32004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572768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Enable OtelConfig on the secured invoice pipeline from Chapter 5.</a:t>
            </a:r>
          </a:p>
        </p:txBody>
      </p:sp>
      <p:sp>
        <p:nvSpPr>
          <p:cNvPr id="5" name="Oval 4"/>
          <p:cNvSpPr/>
          <p:nvPr/>
        </p:nvSpPr>
        <p:spPr>
          <a:xfrm>
            <a:off x="713232" y="1691640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505456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Build the latency, token-cost, tool-error, and drift dashboards in Cloud Monitoring.</a:t>
            </a:r>
          </a:p>
        </p:txBody>
      </p:sp>
      <p:sp>
        <p:nvSpPr>
          <p:cNvPr id="7" name="Oval 6"/>
          <p:cNvSpPr/>
          <p:nvPr/>
        </p:nvSpPr>
        <p:spPr>
          <a:xfrm>
            <a:off x="713232" y="2624328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3438144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Inject a broken Cloud Storage bucket and identify the failing trace span in under 60 seconds.</a:t>
            </a:r>
          </a:p>
        </p:txBody>
      </p:sp>
      <p:sp>
        <p:nvSpPr>
          <p:cNvPr id="9" name="Oval 8"/>
          <p:cNvSpPr/>
          <p:nvPr/>
        </p:nvSpPr>
        <p:spPr>
          <a:xfrm>
            <a:off x="713232" y="3557016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4370832"/>
            <a:ext cx="996696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Confirm the p99 spike and drift alert, then save screenshots for review.</a:t>
            </a:r>
          </a:p>
        </p:txBody>
      </p:sp>
      <p:sp>
        <p:nvSpPr>
          <p:cNvPr id="11" name="Oval 10"/>
          <p:cNvSpPr/>
          <p:nvPr/>
        </p:nvSpPr>
        <p:spPr>
          <a:xfrm>
            <a:off x="713232" y="4489704"/>
            <a:ext cx="91440" cy="91440"/>
          </a:xfrm>
          <a:prstGeom prst="ellipse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064240" y="5870448"/>
            <a:ext cx="384048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</a:rPr>
              <a:t>07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629107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