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051560"/>
            <a:ext cx="10515600" cy="82296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ctr"/>
            <a:r>
              <a:rPr sz="3100" b="1">
                <a:solidFill>
                  <a:srgbClr val="FFFFFF"/>
                </a:solidFill>
              </a:rPr>
              <a:t>Scale and Cost: Throughput, Quotas, Autoscaling, and Cost Attribution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057400"/>
            <a:ext cx="9875520" cy="41148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ctr"/>
            <a:r>
              <a:rPr sz="1600" b="0">
                <a:solidFill>
                  <a:srgbClr val="FFFFFF"/>
                </a:solidFill>
              </a:rPr>
              <a:t>Chapter 7 · Gemini Enterprise Agents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17320" y="2971800"/>
            <a:ext cx="9326880" cy="86868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ctr"/>
            <a:r>
              <a:rPr sz="1800" b="0">
                <a:solidFill>
                  <a:srgbClr val="A1A1AA"/>
                </a:solidFill>
              </a:rPr>
              <a:t>Five production levers for controllable economics: throughput commitments, endpoint strategy, batch work, quota guardrails, and chargeback labels.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6144768"/>
            <a:ext cx="10332720" cy="29260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ctr"/>
            <a:r>
              <a:rPr sz="11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11480"/>
            <a:ext cx="10835640" cy="68580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</a:rPr>
              <a:t>What you will be able to do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44168"/>
            <a:ext cx="10835640" cy="32004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783080"/>
            <a:ext cx="118872" cy="118872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24128" y="1664208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Choose Provisioned Throughput or on-demand pricing from measured workload shape and SLO needs.</a:t>
            </a:r>
          </a:p>
        </p:txBody>
      </p:sp>
      <p:sp>
        <p:nvSpPr>
          <p:cNvPr id="6" name="Oval 5"/>
          <p:cNvSpPr/>
          <p:nvPr/>
        </p:nvSpPr>
        <p:spPr>
          <a:xfrm>
            <a:off x="768096" y="2532888"/>
            <a:ext cx="118872" cy="118872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24128" y="2414016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Pick regional versus global inference endpoints based on residency, failover, and latency tradeoffs.</a:t>
            </a:r>
          </a:p>
        </p:txBody>
      </p:sp>
      <p:sp>
        <p:nvSpPr>
          <p:cNvPr id="8" name="Oval 7"/>
          <p:cNvSpPr/>
          <p:nvPr/>
        </p:nvSpPr>
        <p:spPr>
          <a:xfrm>
            <a:off x="768096" y="3282696"/>
            <a:ext cx="118872" cy="118872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24128" y="3163824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Move non-urgent sub-tasks to batch prediction to cut online token spend and keep user latency low.</a:t>
            </a:r>
          </a:p>
        </p:txBody>
      </p:sp>
      <p:sp>
        <p:nvSpPr>
          <p:cNvPr id="10" name="Oval 9"/>
          <p:cNvSpPr/>
          <p:nvPr/>
        </p:nvSpPr>
        <p:spPr>
          <a:xfrm>
            <a:off x="768096" y="4032504"/>
            <a:ext cx="118872" cy="118872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24128" y="3913632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Set project, agent, and tenant limits that stop runaway loops before they become incidents.</a:t>
            </a:r>
          </a:p>
        </p:txBody>
      </p:sp>
      <p:sp>
        <p:nvSpPr>
          <p:cNvPr id="12" name="Oval 11"/>
          <p:cNvSpPr/>
          <p:nvPr/>
        </p:nvSpPr>
        <p:spPr>
          <a:xfrm>
            <a:off x="768096" y="4782312"/>
            <a:ext cx="118872" cy="118872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24128" y="4663440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Implement cost attribution labels and monthly chargeback queries finance can trust.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6327648"/>
            <a:ext cx="5669280" cy="256032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900" b="0">
                <a:solidFill>
                  <a:srgbClr val="A1A1AA"/>
                </a:solidFill>
              </a:rPr>
              <a:t>academy.kspl.tech | Koenig AI Academy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97880" y="6327648"/>
            <a:ext cx="5577840" cy="256032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r"/>
            <a:r>
              <a:rPr sz="900" b="0">
                <a:solidFill>
                  <a:srgbClr val="A1A1AA"/>
                </a:solidFill>
              </a:rPr>
              <a:t>Gemini Enterprise Agents · Chapter 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11480"/>
            <a:ext cx="10835640" cy="68580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</a:rPr>
              <a:t>The unit economics that matter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44168"/>
            <a:ext cx="10835640" cy="32004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783080"/>
            <a:ext cx="118872" cy="118872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24128" y="1664208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Track cost-per-invocation, cost-per-resolved-task, and cost-per-active-user-month together.</a:t>
            </a:r>
          </a:p>
        </p:txBody>
      </p:sp>
      <p:sp>
        <p:nvSpPr>
          <p:cNvPr id="6" name="Oval 5"/>
          <p:cNvSpPr/>
          <p:nvPr/>
        </p:nvSpPr>
        <p:spPr>
          <a:xfrm>
            <a:off x="768096" y="2532888"/>
            <a:ext cx="118872" cy="118872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24128" y="2414016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Cost-per-resolved-task includes retries, handoffs, and abandoned sessions that invocation metrics hide.</a:t>
            </a:r>
          </a:p>
        </p:txBody>
      </p:sp>
      <p:sp>
        <p:nvSpPr>
          <p:cNvPr id="8" name="Oval 7"/>
          <p:cNvSpPr/>
          <p:nvPr/>
        </p:nvSpPr>
        <p:spPr>
          <a:xfrm>
            <a:off x="768096" y="3282696"/>
            <a:ext cx="118872" cy="118872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24128" y="3163824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Illustrative chapter arithmetic shows mixed Pro + Flash routing can be about 3x cheaper than Pro-everywhere.</a:t>
            </a:r>
          </a:p>
        </p:txBody>
      </p:sp>
      <p:sp>
        <p:nvSpPr>
          <p:cNvPr id="10" name="Oval 9"/>
          <p:cNvSpPr/>
          <p:nvPr/>
        </p:nvSpPr>
        <p:spPr>
          <a:xfrm>
            <a:off x="768096" y="4032504"/>
            <a:ext cx="118872" cy="118872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24128" y="3913632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Token list prices are only one lever; call-graph design and retry behavior often dominate total spend.</a:t>
            </a:r>
          </a:p>
        </p:txBody>
      </p:sp>
      <p:sp>
        <p:nvSpPr>
          <p:cNvPr id="12" name="Oval 11"/>
          <p:cNvSpPr/>
          <p:nvPr/>
        </p:nvSpPr>
        <p:spPr>
          <a:xfrm>
            <a:off x="768096" y="4782312"/>
            <a:ext cx="118872" cy="118872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24128" y="4663440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Optimization starts by removing unnecessary model calls, then tuning model mix and caching rules.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6327648"/>
            <a:ext cx="5669280" cy="256032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900" b="0">
                <a:solidFill>
                  <a:srgbClr val="A1A1AA"/>
                </a:solidFill>
              </a:rPr>
              <a:t>academy.kspl.tech | Koenig AI Academy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97880" y="6327648"/>
            <a:ext cx="5577840" cy="256032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r"/>
            <a:r>
              <a:rPr sz="900" b="0">
                <a:solidFill>
                  <a:srgbClr val="A1A1AA"/>
                </a:solidFill>
              </a:rPr>
              <a:t>Gemini Enterprise Agents · Chapter 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11480"/>
            <a:ext cx="10835640" cy="68580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</a:rPr>
              <a:t>Lever 1: Provisioned Throughput vs on-demand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44168"/>
            <a:ext cx="10835640" cy="32004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783080"/>
            <a:ext cx="118872" cy="118872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24128" y="1664208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Provisioned Throughput reserves generation capacity per model and region; you pay for commitment, not usage spikes.</a:t>
            </a:r>
          </a:p>
        </p:txBody>
      </p:sp>
      <p:sp>
        <p:nvSpPr>
          <p:cNvPr id="6" name="Oval 5"/>
          <p:cNvSpPr/>
          <p:nvPr/>
        </p:nvSpPr>
        <p:spPr>
          <a:xfrm>
            <a:off x="768096" y="2532888"/>
            <a:ext cx="118872" cy="118872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24128" y="2414016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On-demand usually wins for low or highly spiky workloads where committed capacity would sit idle.</a:t>
            </a:r>
          </a:p>
        </p:txBody>
      </p:sp>
      <p:sp>
        <p:nvSpPr>
          <p:cNvPr id="8" name="Oval 7"/>
          <p:cNvSpPr/>
          <p:nvPr/>
        </p:nvSpPr>
        <p:spPr>
          <a:xfrm>
            <a:off x="768096" y="3282696"/>
            <a:ext cx="118872" cy="118872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24128" y="3163824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PT is most useful when p99 misses are caused by shared-capacity contention and traffic is sustained.</a:t>
            </a:r>
          </a:p>
        </p:txBody>
      </p:sp>
      <p:sp>
        <p:nvSpPr>
          <p:cNvPr id="10" name="Oval 9"/>
          <p:cNvSpPr/>
          <p:nvPr/>
        </p:nvSpPr>
        <p:spPr>
          <a:xfrm>
            <a:off x="768096" y="4032504"/>
            <a:ext cx="118872" cy="118872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24128" y="3913632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If p99 misses are tool-latency or prompt-size driven, PT does not fix the root cause.</a:t>
            </a:r>
          </a:p>
        </p:txBody>
      </p:sp>
      <p:sp>
        <p:nvSpPr>
          <p:cNvPr id="12" name="Oval 11"/>
          <p:cNvSpPr/>
          <p:nvPr/>
        </p:nvSpPr>
        <p:spPr>
          <a:xfrm>
            <a:off x="768096" y="4782312"/>
            <a:ext cx="118872" cy="118872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24128" y="4663440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Decide using steady-state TPS, traffic volatility, SLO pressure, and budget predictability requirements.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6327648"/>
            <a:ext cx="5669280" cy="256032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900" b="0">
                <a:solidFill>
                  <a:srgbClr val="A1A1AA"/>
                </a:solidFill>
              </a:rPr>
              <a:t>academy.kspl.tech | Koenig AI Academy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97880" y="6327648"/>
            <a:ext cx="5577840" cy="256032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r"/>
            <a:r>
              <a:rPr sz="900" b="0">
                <a:solidFill>
                  <a:srgbClr val="A1A1AA"/>
                </a:solidFill>
              </a:rPr>
              <a:t>Gemini Enterprise Agents · Chapter 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11480"/>
            <a:ext cx="10835640" cy="68580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</a:rPr>
              <a:t>Levers 2-3: Endpoint strategy and batch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44168"/>
            <a:ext cx="10835640" cy="32004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783080"/>
            <a:ext cx="118872" cy="118872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24128" y="1664208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Global endpoint maximizes capacity flexibility, while regional endpoints keep processing location explicit.</a:t>
            </a:r>
          </a:p>
        </p:txBody>
      </p:sp>
      <p:sp>
        <p:nvSpPr>
          <p:cNvPr id="6" name="Oval 5"/>
          <p:cNvSpPr/>
          <p:nvPr/>
        </p:nvSpPr>
        <p:spPr>
          <a:xfrm>
            <a:off x="768096" y="2532888"/>
            <a:ext cx="118872" cy="118872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24128" y="2414016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For residency or compliance controls, use regional endpoints and validate routing in the deployed environment.</a:t>
            </a:r>
          </a:p>
        </p:txBody>
      </p:sp>
      <p:sp>
        <p:nvSpPr>
          <p:cNvPr id="8" name="Oval 7"/>
          <p:cNvSpPr/>
          <p:nvPr/>
        </p:nvSpPr>
        <p:spPr>
          <a:xfrm>
            <a:off x="768096" y="3282696"/>
            <a:ext cx="118872" cy="118872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24128" y="3163824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Batch prediction is for offline or delay-tolerant workloads that can trade immediacy for lower per-token cost.</a:t>
            </a:r>
          </a:p>
        </p:txBody>
      </p:sp>
      <p:sp>
        <p:nvSpPr>
          <p:cNvPr id="10" name="Oval 9"/>
          <p:cNvSpPr/>
          <p:nvPr/>
        </p:nvSpPr>
        <p:spPr>
          <a:xfrm>
            <a:off x="768096" y="4032504"/>
            <a:ext cx="118872" cy="118872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24128" y="3913632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Split synchronous user-critical responses from asynchronous enrichment jobs to reduce real-time spend.</a:t>
            </a:r>
          </a:p>
        </p:txBody>
      </p:sp>
      <p:sp>
        <p:nvSpPr>
          <p:cNvPr id="12" name="Oval 11"/>
          <p:cNvSpPr/>
          <p:nvPr/>
        </p:nvSpPr>
        <p:spPr>
          <a:xfrm>
            <a:off x="768096" y="4782312"/>
            <a:ext cx="118872" cy="118872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24128" y="4663440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Keep the online path minimal; move heavy enrichment, backfills, and evaluations to scheduled batches.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6327648"/>
            <a:ext cx="5669280" cy="256032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900" b="0">
                <a:solidFill>
                  <a:srgbClr val="A1A1AA"/>
                </a:solidFill>
              </a:rPr>
              <a:t>academy.kspl.tech | Koenig AI Academy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97880" y="6327648"/>
            <a:ext cx="5577840" cy="256032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r"/>
            <a:r>
              <a:rPr sz="900" b="0">
                <a:solidFill>
                  <a:srgbClr val="A1A1AA"/>
                </a:solidFill>
              </a:rPr>
              <a:t>Gemini Enterprise Agents · Chapter 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11480"/>
            <a:ext cx="10835640" cy="68580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</a:rPr>
              <a:t>Levers 4-5: Quotas, autoscaling, attribution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44168"/>
            <a:ext cx="10835640" cy="32004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783080"/>
            <a:ext cx="118872" cy="118872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24128" y="1664208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Apply layered controls: project quotas, per-agent limits, and per-tenant caps in multi-tenant systems.</a:t>
            </a:r>
          </a:p>
        </p:txBody>
      </p:sp>
      <p:sp>
        <p:nvSpPr>
          <p:cNvPr id="6" name="Oval 5"/>
          <p:cNvSpPr/>
          <p:nvPr/>
        </p:nvSpPr>
        <p:spPr>
          <a:xfrm>
            <a:off x="768096" y="2532888"/>
            <a:ext cx="118872" cy="118872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24128" y="2414016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Guardrail settings like handoff depth and concurrent invocations prevent recursive loop spend incidents.</a:t>
            </a:r>
          </a:p>
        </p:txBody>
      </p:sp>
      <p:sp>
        <p:nvSpPr>
          <p:cNvPr id="8" name="Oval 7"/>
          <p:cNvSpPr/>
          <p:nvPr/>
        </p:nvSpPr>
        <p:spPr>
          <a:xfrm>
            <a:off x="768096" y="3282696"/>
            <a:ext cx="118872" cy="118872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24128" y="3163824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Autoscaling from zero reduces idle cost; warm minimum replicas reduce first-request latency.</a:t>
            </a:r>
          </a:p>
        </p:txBody>
      </p:sp>
      <p:sp>
        <p:nvSpPr>
          <p:cNvPr id="10" name="Oval 9"/>
          <p:cNvSpPr/>
          <p:nvPr/>
        </p:nvSpPr>
        <p:spPr>
          <a:xfrm>
            <a:off x="768096" y="4032504"/>
            <a:ext cx="118872" cy="118872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24128" y="3913632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Tune min/max replicas, target concurrency, and idle timeout to actual traffic shape, not defaults.</a:t>
            </a:r>
          </a:p>
        </p:txBody>
      </p:sp>
      <p:sp>
        <p:nvSpPr>
          <p:cNvPr id="12" name="Oval 11"/>
          <p:cNvSpPr/>
          <p:nvPr/>
        </p:nvSpPr>
        <p:spPr>
          <a:xfrm>
            <a:off x="768096" y="4782312"/>
            <a:ext cx="118872" cy="118872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24128" y="4663440"/>
            <a:ext cx="10149840" cy="65836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Require deployment labels such as team, cost_center, and environment to support monthly chargeback.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6327648"/>
            <a:ext cx="5669280" cy="256032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900" b="0">
                <a:solidFill>
                  <a:srgbClr val="A1A1AA"/>
                </a:solidFill>
              </a:rPr>
              <a:t>academy.kspl.tech | Koenig AI Academy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97880" y="6327648"/>
            <a:ext cx="5577840" cy="256032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r"/>
            <a:r>
              <a:rPr sz="900" b="0">
                <a:solidFill>
                  <a:srgbClr val="A1A1AA"/>
                </a:solidFill>
              </a:rPr>
              <a:t>Gemini Enterprise Agents · Chapter 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515600" cy="56692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ctr"/>
            <a:r>
              <a:rPr sz="3400" b="1">
                <a:solidFill>
                  <a:srgbClr val="FFFFFF"/>
                </a:solidFill>
              </a:rPr>
              <a:t>Try it next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280" y="1481328"/>
            <a:ext cx="9966960" cy="50292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ctr"/>
            <a:r>
              <a:rPr sz="2000" b="0">
                <a:solidFill>
                  <a:srgbClr val="A1A1AA"/>
                </a:solidFill>
              </a:rPr>
              <a:t>Build the Chapter 6 invoice pipeline runbook using Chapter 7 controls.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34440" y="2331720"/>
            <a:ext cx="320040" cy="32004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ctr"/>
            <a:r>
              <a:rPr sz="1700" b="1">
                <a:solidFill>
                  <a:srgbClr val="A1A1AA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00784" y="2304288"/>
            <a:ext cx="9144000" cy="50292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Define p50, p99, availability, and cost-per-invoice targets with explicit rationale.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440" y="2990087"/>
            <a:ext cx="320040" cy="32004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ctr"/>
            <a:r>
              <a:rPr sz="1700" b="1">
                <a:solidFill>
                  <a:srgbClr val="A1A1AA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00784" y="2962656"/>
            <a:ext cx="9144000" cy="50292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Map when PT becomes rational for your traffic profile and where on-demand remains better.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34440" y="3648455"/>
            <a:ext cx="320040" cy="32004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ctr"/>
            <a:r>
              <a:rPr sz="1700" b="1">
                <a:solidFill>
                  <a:srgbClr val="A1A1AA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00784" y="3621023"/>
            <a:ext cx="9144000" cy="50292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Specify quota limits, autoscaling profile, and tenant protections before launch.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34440" y="4306823"/>
            <a:ext cx="320040" cy="32004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ctr"/>
            <a:r>
              <a:rPr sz="1700" b="1">
                <a:solidFill>
                  <a:srgbClr val="A1A1AA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00784" y="4279391"/>
            <a:ext cx="9144000" cy="50292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Add mandatory cost labels and a monthly billing-export query for chargeback reporting.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5394960"/>
            <a:ext cx="9601200" cy="457200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ctr"/>
            <a:r>
              <a:rPr sz="1800" b="1">
                <a:solidFill>
                  <a:srgbClr val="A1A1AA"/>
                </a:solidFill>
              </a:rPr>
              <a:t>Read the full chapter · academy.kspl.tech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6144768"/>
            <a:ext cx="10332720" cy="292608"/>
          </a:xfrm>
          <a:prstGeom prst="rect">
            <a:avLst/>
          </a:prstGeom>
          <a:noFill/>
        </p:spPr>
        <p:txBody>
          <a:bodyPr wrap="square" lIns="18288" rIns="18288">
            <a:normAutofit/>
          </a:bodyPr>
          <a:lstStyle/>
          <a:p>
            <a:pPr algn="ctr"/>
            <a:r>
              <a:rPr sz="11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