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88952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101B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4754880"/>
            <a:ext cx="12188952" cy="73152"/>
          </a:xfrm>
          <a:prstGeom prst="rect">
            <a:avLst/>
          </a:prstGeom>
          <a:solidFill>
            <a:srgbClr val="00968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1097280"/>
            <a:ext cx="10698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1">
                <a:solidFill>
                  <a:srgbClr val="009687"/>
                </a:solidFill>
              </a:rPr>
              <a:t>Chapter 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737360"/>
            <a:ext cx="1069848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000" b="1">
                <a:solidFill>
                  <a:srgbClr val="FFFFFF"/>
                </a:solidFill>
              </a:rPr>
              <a:t>Tool-use Determinism
Our 10×3×5 Benchmark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3749039"/>
            <a:ext cx="106984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0">
                <a:solidFill>
                  <a:srgbClr val="B0C4DE"/>
                </a:solidFill>
              </a:rPr>
              <a:t>Picking a Frontier Model — Q2 2026  ·  Koenig AI Academy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4389120"/>
            <a:ext cx="106984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0">
                <a:solidFill>
                  <a:srgbClr val="CCD6E8"/>
                </a:solidFill>
              </a:rPr>
              <a:t>By the end of this chapter you can measure structural stability across runs,
run the benchmark, and pick the right model for your reliability budget.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4F7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280160"/>
          </a:xfrm>
          <a:prstGeom prst="rect">
            <a:avLst/>
          </a:prstGeom>
          <a:solidFill>
            <a:srgbClr val="101B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109728"/>
            <a:ext cx="114300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</a:rPr>
              <a:t>Interpreting Your Benchmark Results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685800"/>
            <a:ext cx="11430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B0C4DE"/>
                </a:solidFill>
              </a:rPr>
              <a:t>Apply thresholds to your specific prompt categories, not the average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101B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274320" y="6510528"/>
            <a:ext cx="9144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FFFFFF"/>
                </a:solidFill>
              </a:rPr>
              <a:t>Picking a Frontier Model · Q2 2026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430000" y="6510528"/>
            <a:ext cx="6400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>
                <a:solidFill>
                  <a:srgbClr val="FFFFFF"/>
                </a:solidFill>
              </a:rPr>
              <a:t>10 / 12</a:t>
            </a:r>
          </a:p>
        </p:txBody>
      </p:sp>
      <p:sp>
        <p:nvSpPr>
          <p:cNvPr id="9" name="Rectangle 8"/>
          <p:cNvSpPr/>
          <p:nvPr/>
        </p:nvSpPr>
        <p:spPr>
          <a:xfrm>
            <a:off x="365760" y="1417320"/>
            <a:ext cx="1645920" cy="731520"/>
          </a:xfrm>
          <a:prstGeom prst="rect">
            <a:avLst/>
          </a:prstGeom>
          <a:solidFill>
            <a:srgbClr val="1B87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65760" y="1417320"/>
            <a:ext cx="16459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>
                <a:solidFill>
                  <a:srgbClr val="FFFFFF"/>
                </a:solidFill>
              </a:rPr>
              <a:t>98–100%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194560" y="1435608"/>
            <a:ext cx="2286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1B3C"/>
                </a:solidFill>
              </a:rPr>
              <a:t>Near-deterministic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194560" y="1801368"/>
            <a:ext cx="950976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1A1A2E"/>
                </a:solidFill>
              </a:rPr>
              <a:t>Safe for strict pipelines. No special handling needed.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65760" y="2331720"/>
            <a:ext cx="1645920" cy="731520"/>
          </a:xfrm>
          <a:prstGeom prst="rect">
            <a:avLst/>
          </a:prstGeom>
          <a:solidFill>
            <a:srgbClr val="00968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365760" y="2331720"/>
            <a:ext cx="16459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>
                <a:solidFill>
                  <a:srgbClr val="FFFFFF"/>
                </a:solidFill>
              </a:rPr>
              <a:t>90–97%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194560" y="2350008"/>
            <a:ext cx="2286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1B3C"/>
                </a:solidFill>
              </a:rPr>
              <a:t>High reliability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194560" y="2715768"/>
            <a:ext cx="950976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1A1A2E"/>
                </a:solidFill>
              </a:rPr>
              <a:t>Acceptable for most workloads. Add output validation; plan ~1-in-10 retries.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65760" y="3246120"/>
            <a:ext cx="1645920" cy="731520"/>
          </a:xfrm>
          <a:prstGeom prst="rect">
            <a:avLst/>
          </a:prstGeom>
          <a:solidFill>
            <a:srgbClr val="FF8F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365760" y="3246120"/>
            <a:ext cx="16459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>
                <a:solidFill>
                  <a:srgbClr val="FFFFFF"/>
                </a:solidFill>
              </a:rPr>
              <a:t>80–89%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194560" y="3264408"/>
            <a:ext cx="2286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1B3C"/>
                </a:solidFill>
              </a:rPr>
              <a:t>Moderate reliability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194560" y="3630168"/>
            <a:ext cx="950976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1A1A2E"/>
                </a:solidFill>
              </a:rPr>
              <a:t>Monitor in production. Enable schema enforcement; set retry budget.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365760" y="4160520"/>
            <a:ext cx="1645920" cy="731520"/>
          </a:xfrm>
          <a:prstGeom prst="rect">
            <a:avLst/>
          </a:prstGeom>
          <a:solidFill>
            <a:srgbClr val="E539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365760" y="4160520"/>
            <a:ext cx="16459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>
                <a:solidFill>
                  <a:srgbClr val="FFFFFF"/>
                </a:solidFill>
              </a:rPr>
              <a:t>70–79%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194560" y="4178807"/>
            <a:ext cx="2286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1B3C"/>
                </a:solidFill>
              </a:rPr>
              <a:t>Borderline / fragile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194560" y="4544568"/>
            <a:ext cx="950976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1A1A2E"/>
                </a:solidFill>
              </a:rPr>
              <a:t>Requires retry logic + fallback. Calculate cost impact before committing.</a:t>
            </a:r>
          </a:p>
        </p:txBody>
      </p:sp>
      <p:sp>
        <p:nvSpPr>
          <p:cNvPr id="25" name="Rectangle 24"/>
          <p:cNvSpPr/>
          <p:nvPr/>
        </p:nvSpPr>
        <p:spPr>
          <a:xfrm>
            <a:off x="365760" y="5074920"/>
            <a:ext cx="1645920" cy="731520"/>
          </a:xfrm>
          <a:prstGeom prst="rect">
            <a:avLst/>
          </a:prstGeom>
          <a:solidFill>
            <a:srgbClr val="6A1B9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365760" y="5074920"/>
            <a:ext cx="16459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>
                <a:solidFill>
                  <a:srgbClr val="FFFFFF"/>
                </a:solidFill>
              </a:rPr>
              <a:t>&lt;70%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194560" y="5093207"/>
            <a:ext cx="2286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1B3C"/>
                </a:solidFill>
              </a:rPr>
              <a:t>Unreliable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194560" y="5458968"/>
            <a:ext cx="950976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1A1A2E"/>
                </a:solidFill>
              </a:rPr>
              <a:t>Do not use without additional guardrails (output parsers, constrained generation).</a:t>
            </a:r>
          </a:p>
        </p:txBody>
      </p:sp>
      <p:sp>
        <p:nvSpPr>
          <p:cNvPr id="29" name="Rectangle 28"/>
          <p:cNvSpPr/>
          <p:nvPr/>
        </p:nvSpPr>
        <p:spPr>
          <a:xfrm>
            <a:off x="365760" y="6035040"/>
            <a:ext cx="11430000" cy="502920"/>
          </a:xfrm>
          <a:prstGeom prst="rect">
            <a:avLst/>
          </a:prstGeom>
          <a:solidFill>
            <a:srgbClr val="F4F7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502920" y="6062472"/>
            <a:ext cx="111556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101B3C"/>
                </a:solidFill>
              </a:rPr>
              <a:t>⚡  A model with 95% avg determinism may have 70% on your specific prompt type — always benchmark your own prompts.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4F7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280160"/>
          </a:xfrm>
          <a:prstGeom prst="rect">
            <a:avLst/>
          </a:prstGeom>
          <a:solidFill>
            <a:srgbClr val="101B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109728"/>
            <a:ext cx="114300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</a:rPr>
              <a:t>Hands-on Exercise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685800"/>
            <a:ext cx="11430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B0C4DE"/>
                </a:solidFill>
              </a:rPr>
              <a:t>Run the 10×3×5 benchmark on 2 prompts from your own use case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101B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274320" y="6510528"/>
            <a:ext cx="9144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FFFFFF"/>
                </a:solidFill>
              </a:rPr>
              <a:t>Picking a Frontier Model · Q2 2026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430000" y="6510528"/>
            <a:ext cx="6400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>
                <a:solidFill>
                  <a:srgbClr val="FFFFFF"/>
                </a:solidFill>
              </a:rPr>
              <a:t>11 / 12</a:t>
            </a:r>
          </a:p>
        </p:txBody>
      </p:sp>
      <p:sp>
        <p:nvSpPr>
          <p:cNvPr id="9" name="Rectangle 8"/>
          <p:cNvSpPr/>
          <p:nvPr/>
        </p:nvSpPr>
        <p:spPr>
          <a:xfrm>
            <a:off x="320040" y="1417320"/>
            <a:ext cx="3749039" cy="2103120"/>
          </a:xfrm>
          <a:prstGeom prst="rect">
            <a:avLst/>
          </a:prstGeom>
          <a:solidFill>
            <a:srgbClr val="FFFFFF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320040" y="1417320"/>
            <a:ext cx="3749039" cy="411480"/>
          </a:xfrm>
          <a:prstGeom prst="rect">
            <a:avLst/>
          </a:prstGeom>
          <a:solidFill>
            <a:srgbClr val="00968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11479" y="1472184"/>
            <a:ext cx="356616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FFFFFF"/>
                </a:solidFill>
              </a:rPr>
              <a:t>Step 1  ·  Install the runner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" y="1920240"/>
            <a:ext cx="3520440" cy="1508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50" b="0">
                <a:solidFill>
                  <a:srgbClr val="1A1A2E"/>
                </a:solidFill>
              </a:rPr>
              <a:t>pip install anthropic openai google-generativeai
git clone &lt;internal-benchmark-repo&gt;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270248" y="1417320"/>
            <a:ext cx="3749039" cy="2103120"/>
          </a:xfrm>
          <a:prstGeom prst="rect">
            <a:avLst/>
          </a:prstGeom>
          <a:solidFill>
            <a:srgbClr val="FFFFFF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270248" y="1417320"/>
            <a:ext cx="3749039" cy="411480"/>
          </a:xfrm>
          <a:prstGeom prst="rect">
            <a:avLst/>
          </a:prstGeom>
          <a:solidFill>
            <a:srgbClr val="00968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361688" y="1472184"/>
            <a:ext cx="356616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FFFFFF"/>
                </a:solidFill>
              </a:rPr>
              <a:t>Step 2  ·  Write 2 prompts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407408" y="1920240"/>
            <a:ext cx="3520440" cy="1508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50" b="0">
                <a:solidFill>
                  <a:srgbClr val="1A1A2E"/>
                </a:solidFill>
              </a:rPr>
              <a:t>Use prompts from your actual use case. At least one should
have a schema with ≥4 required fields.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8220456" y="1417320"/>
            <a:ext cx="3749039" cy="2103120"/>
          </a:xfrm>
          <a:prstGeom prst="rect">
            <a:avLst/>
          </a:prstGeom>
          <a:solidFill>
            <a:srgbClr val="FFFFFF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8220456" y="1417320"/>
            <a:ext cx="3749039" cy="411480"/>
          </a:xfrm>
          <a:prstGeom prst="rect">
            <a:avLst/>
          </a:prstGeom>
          <a:solidFill>
            <a:srgbClr val="00968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311896" y="1472184"/>
            <a:ext cx="356616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FFFFFF"/>
                </a:solidFill>
              </a:rPr>
              <a:t>Step 3  ·  Run 5 times at temp=0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357616" y="1920240"/>
            <a:ext cx="3520440" cy="1508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50" b="0">
                <a:solidFill>
                  <a:srgbClr val="1A1A2E"/>
                </a:solidFill>
              </a:rPr>
              <a:t>Minimum 2 models (Opus 4.7 + GPT-5.5). Record
determinism scores and structural mismatches.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824728" y="3794760"/>
            <a:ext cx="3749039" cy="2103120"/>
          </a:xfrm>
          <a:prstGeom prst="rect">
            <a:avLst/>
          </a:prstGeom>
          <a:solidFill>
            <a:srgbClr val="FFFFFF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5824728" y="3794760"/>
            <a:ext cx="3749039" cy="411480"/>
          </a:xfrm>
          <a:prstGeom prst="rect">
            <a:avLst/>
          </a:prstGeom>
          <a:solidFill>
            <a:srgbClr val="00968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5916168" y="3849624"/>
            <a:ext cx="356616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FFFFFF"/>
                </a:solidFill>
              </a:rPr>
              <a:t>Step 4  ·  Identify failure type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961888" y="4297680"/>
            <a:ext cx="3520440" cy="1508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50" b="0">
                <a:solidFill>
                  <a:srgbClr val="1A1A2E"/>
                </a:solidFill>
              </a:rPr>
              <a:t>Run extract_key_structure() on divergent outputs.
Classify: key omission, type mismatch, extra keys, etc.</a:t>
            </a:r>
          </a:p>
        </p:txBody>
      </p:sp>
      <p:sp>
        <p:nvSpPr>
          <p:cNvPr id="25" name="Rectangle 24"/>
          <p:cNvSpPr/>
          <p:nvPr/>
        </p:nvSpPr>
        <p:spPr>
          <a:xfrm>
            <a:off x="1874519" y="3794760"/>
            <a:ext cx="3749039" cy="2103120"/>
          </a:xfrm>
          <a:prstGeom prst="rect">
            <a:avLst/>
          </a:prstGeom>
          <a:solidFill>
            <a:srgbClr val="FFFFFF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1874519" y="3794760"/>
            <a:ext cx="3749039" cy="411480"/>
          </a:xfrm>
          <a:prstGeom prst="rect">
            <a:avLst/>
          </a:prstGeom>
          <a:solidFill>
            <a:srgbClr val="00968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1965960" y="3849624"/>
            <a:ext cx="356616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FFFFFF"/>
                </a:solidFill>
              </a:rPr>
              <a:t>Step 5  ·  State your verdict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011679" y="4297680"/>
            <a:ext cx="3520440" cy="1508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50" b="0">
                <a:solidFill>
                  <a:srgbClr val="1A1A2E"/>
                </a:solidFill>
              </a:rPr>
              <a:t>≥90% → safe zone  |  &lt;90% → apply schema enforcement
or plan for retry logic before production deploy.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65760" y="617220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1A1A2E"/>
                </a:solidFill>
              </a:rPr>
              <a:t>⏱  ~30 minutes total (15 min setup · 15 min analysis)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101B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4572000"/>
            <a:ext cx="12188952" cy="73152"/>
          </a:xfrm>
          <a:prstGeom prst="rect">
            <a:avLst/>
          </a:prstGeom>
          <a:solidFill>
            <a:srgbClr val="00968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731520"/>
            <a:ext cx="106984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1">
                <a:solidFill>
                  <a:srgbClr val="009687"/>
                </a:solidFill>
              </a:rPr>
              <a:t>Try it next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463040"/>
            <a:ext cx="1069848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200" b="1">
                <a:solidFill>
                  <a:srgbClr val="FFFFFF"/>
                </a:solidFill>
              </a:rPr>
              <a:t>Run the 10×3×5 benchmark
on your own prompts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3200400"/>
            <a:ext cx="3657600" cy="365760"/>
          </a:xfrm>
          <a:prstGeom prst="rect">
            <a:avLst/>
          </a:prstGeom>
          <a:solidFill>
            <a:srgbClr val="00968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48640" y="3218688"/>
            <a:ext cx="347472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FFFFFF"/>
                </a:solidFill>
              </a:rPr>
              <a:t>📋  Benchmark runner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3639312"/>
            <a:ext cx="35204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CCD6E8"/>
                </a:solidFill>
              </a:rPr>
              <a:t>Copy the structural_hash script from Chapter 2 and run it on 2 real prompts</a:t>
            </a:r>
          </a:p>
        </p:txBody>
      </p:sp>
      <p:sp>
        <p:nvSpPr>
          <p:cNvPr id="9" name="Rectangle 8"/>
          <p:cNvSpPr/>
          <p:nvPr/>
        </p:nvSpPr>
        <p:spPr>
          <a:xfrm>
            <a:off x="4297680" y="3200400"/>
            <a:ext cx="3657600" cy="365760"/>
          </a:xfrm>
          <a:prstGeom prst="rect">
            <a:avLst/>
          </a:prstGeom>
          <a:solidFill>
            <a:srgbClr val="00968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389120" y="3218688"/>
            <a:ext cx="347472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FFFFFF"/>
                </a:solidFill>
              </a:rPr>
              <a:t>📊  Compare results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389120" y="3639312"/>
            <a:ext cx="35204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CCD6E8"/>
                </a:solidFill>
              </a:rPr>
              <a:t>Record your scores, classify any structural mismatches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138160" y="3200400"/>
            <a:ext cx="3657600" cy="365760"/>
          </a:xfrm>
          <a:prstGeom prst="rect">
            <a:avLst/>
          </a:prstGeom>
          <a:solidFill>
            <a:srgbClr val="00968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229600" y="3218688"/>
            <a:ext cx="347472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FFFFFF"/>
                </a:solidFill>
              </a:rPr>
              <a:t>⚡  Apply findings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29600" y="3639312"/>
            <a:ext cx="35204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CCD6E8"/>
                </a:solidFill>
              </a:rPr>
              <a:t>Enable strict: true or reduce pipeline depth before shipping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1520" y="4754880"/>
            <a:ext cx="106984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>
                <a:solidFill>
                  <a:srgbClr val="B0C4DE"/>
                </a:solidFill>
              </a:rPr>
              <a:t>Up next → Chapter 3: Long-context behavior — needle-in-haystack at 50K, 200K, and 500K token depths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31520" y="5486400"/>
            <a:ext cx="106984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>
                <a:solidFill>
                  <a:srgbClr val="7088AA"/>
                </a:solidFill>
              </a:rPr>
              <a:t>Picking a Frontier Model — Q2 2026  ·  Koenig AI Academy  ·  academy.kspl.tech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4F7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280160"/>
          </a:xfrm>
          <a:prstGeom prst="rect">
            <a:avLst/>
          </a:prstGeom>
          <a:solidFill>
            <a:srgbClr val="101B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109728"/>
            <a:ext cx="114300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</a:rPr>
              <a:t>What Is Tool-use Determinism?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685800"/>
            <a:ext cx="11430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B0C4DE"/>
                </a:solidFill>
              </a:rPr>
              <a:t>Not accuracy. Not latency. Structural stability.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101B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274320" y="6510528"/>
            <a:ext cx="9144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FFFFFF"/>
                </a:solidFill>
              </a:rPr>
              <a:t>Picking a Frontier Model · Q2 2026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430000" y="6510528"/>
            <a:ext cx="6400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>
                <a:solidFill>
                  <a:srgbClr val="FFFFFF"/>
                </a:solidFill>
              </a:rPr>
              <a:t>2 / 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1417320"/>
            <a:ext cx="112471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900" b="0">
                <a:solidFill>
                  <a:srgbClr val="1A1A2E"/>
                </a:solidFill>
              </a:rPr>
              <a:t>The probability that the same prompt produces a structurally equivalent
tool call or JSON output across independent inference runs — controlling for temperature.</a:t>
            </a:r>
          </a:p>
        </p:txBody>
      </p:sp>
      <p:sp>
        <p:nvSpPr>
          <p:cNvPr id="10" name="Rectangle 9"/>
          <p:cNvSpPr/>
          <p:nvPr/>
        </p:nvSpPr>
        <p:spPr>
          <a:xfrm>
            <a:off x="457200" y="2468880"/>
            <a:ext cx="5577840" cy="411480"/>
          </a:xfrm>
          <a:prstGeom prst="rect">
            <a:avLst/>
          </a:prstGeom>
          <a:solidFill>
            <a:srgbClr val="00968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48640" y="2487168"/>
            <a:ext cx="53949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FFFFFF"/>
                </a:solidFill>
              </a:rPr>
              <a:t>IS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8640" y="2926080"/>
            <a:ext cx="539496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400"/>
              </a:spcBef>
            </a:pPr>
            <a:r>
              <a:rPr sz="1500">
                <a:solidFill>
                  <a:srgbClr val="1A1A2E"/>
                </a:solidFill>
              </a:rPr>
              <a:t>✓  Fraction of N runs with matching key structure</a:t>
            </a:r>
          </a:p>
          <a:p>
            <a:pPr>
              <a:spcBef>
                <a:spcPts val="400"/>
              </a:spcBef>
            </a:pPr>
            <a:r>
              <a:rPr sz="1500">
                <a:solidFill>
                  <a:srgbClr val="1A1A2E"/>
                </a:solidFill>
              </a:rPr>
              <a:t>✓  A production reliability signal</a:t>
            </a:r>
          </a:p>
          <a:p>
            <a:pPr>
              <a:spcBef>
                <a:spcPts val="400"/>
              </a:spcBef>
            </a:pPr>
            <a:r>
              <a:rPr sz="1500">
                <a:solidFill>
                  <a:srgbClr val="1A1A2E"/>
                </a:solidFill>
              </a:rPr>
              <a:t>✓  Measurable empirically at temperature=0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309360" y="2468880"/>
            <a:ext cx="5577840" cy="411480"/>
          </a:xfrm>
          <a:prstGeom prst="rect">
            <a:avLst/>
          </a:prstGeom>
          <a:solidFill>
            <a:srgbClr val="E539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00800" y="2487168"/>
            <a:ext cx="53949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FFFFFF"/>
                </a:solidFill>
              </a:rPr>
              <a:t>IS NOT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00800" y="2926080"/>
            <a:ext cx="539496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400"/>
              </a:spcBef>
            </a:pPr>
            <a:r>
              <a:rPr sz="1500">
                <a:solidFill>
                  <a:srgbClr val="1A1A2E"/>
                </a:solidFill>
              </a:rPr>
              <a:t>✗  Identical character-for-character output</a:t>
            </a:r>
          </a:p>
          <a:p>
            <a:pPr>
              <a:spcBef>
                <a:spcPts val="400"/>
              </a:spcBef>
            </a:pPr>
            <a:r>
              <a:rPr sz="1500">
                <a:solidFill>
                  <a:srgbClr val="1A1A2E"/>
                </a:solidFill>
              </a:rPr>
              <a:t>✗  Accuracy (correct vs. incorrect)</a:t>
            </a:r>
          </a:p>
          <a:p>
            <a:pPr>
              <a:spcBef>
                <a:spcPts val="400"/>
              </a:spcBef>
            </a:pPr>
            <a:r>
              <a:rPr sz="1500">
                <a:solidFill>
                  <a:srgbClr val="1A1A2E"/>
                </a:solidFill>
              </a:rPr>
              <a:t>✗  Guaranteed by temperature=0 alone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57200" y="4754880"/>
            <a:ext cx="11247120" cy="73152"/>
          </a:xfrm>
          <a:prstGeom prst="rect">
            <a:avLst/>
          </a:prstGeom>
          <a:solidFill>
            <a:srgbClr val="00968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57200" y="4892040"/>
            <a:ext cx="112471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333355"/>
                </a:solidFill>
              </a:rPr>
              <a:t>💡  Two responses can be structurally equivalent while differing in whitespace, field order, or string values.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4F7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280160"/>
          </a:xfrm>
          <a:prstGeom prst="rect">
            <a:avLst/>
          </a:prstGeom>
          <a:solidFill>
            <a:srgbClr val="101B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109728"/>
            <a:ext cx="114300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</a:rPr>
              <a:t>Determinism Degrades Pipelines Multiplicatively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685800"/>
            <a:ext cx="11430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B0C4DE"/>
                </a:solidFill>
              </a:rPr>
              <a:t>If step reliability = d, pipeline with n steps succeeds at d^n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101B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274320" y="6510528"/>
            <a:ext cx="9144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FFFFFF"/>
                </a:solidFill>
              </a:rPr>
              <a:t>Picking a Frontier Model · Q2 2026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430000" y="6510528"/>
            <a:ext cx="6400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>
                <a:solidFill>
                  <a:srgbClr val="FFFFFF"/>
                </a:solidFill>
              </a:rPr>
              <a:t>3 / 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1417320"/>
            <a:ext cx="112471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>
                <a:solidFill>
                  <a:srgbClr val="101B3C"/>
                </a:solidFill>
              </a:rPr>
              <a:t>Pipeline success rate  =  d^n   (assuming independence)</a:t>
            </a:r>
          </a:p>
        </p:txBody>
      </p:sp>
      <p:sp>
        <p:nvSpPr>
          <p:cNvPr id="10" name="Rectangle 9"/>
          <p:cNvSpPr/>
          <p:nvPr/>
        </p:nvSpPr>
        <p:spPr>
          <a:xfrm>
            <a:off x="457200" y="2011680"/>
            <a:ext cx="2697480" cy="420624"/>
          </a:xfrm>
          <a:prstGeom prst="rect">
            <a:avLst/>
          </a:prstGeom>
          <a:solidFill>
            <a:srgbClr val="101B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30352" y="2057400"/>
            <a:ext cx="260604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</a:rPr>
              <a:t>Determinism / step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291840" y="2011680"/>
            <a:ext cx="2057400" cy="420624"/>
          </a:xfrm>
          <a:prstGeom prst="rect">
            <a:avLst/>
          </a:prstGeom>
          <a:solidFill>
            <a:srgbClr val="101B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364992" y="2057400"/>
            <a:ext cx="196596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</a:rPr>
              <a:t>3 steps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440680" y="2011680"/>
            <a:ext cx="2057400" cy="420624"/>
          </a:xfrm>
          <a:prstGeom prst="rect">
            <a:avLst/>
          </a:prstGeom>
          <a:solidFill>
            <a:srgbClr val="101B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513832" y="2057400"/>
            <a:ext cx="196596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</a:rPr>
              <a:t>5 steps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589520" y="2011680"/>
            <a:ext cx="2057400" cy="420624"/>
          </a:xfrm>
          <a:prstGeom prst="rect">
            <a:avLst/>
          </a:prstGeom>
          <a:solidFill>
            <a:srgbClr val="101B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662672" y="2057400"/>
            <a:ext cx="196596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</a:rPr>
              <a:t>8 steps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57200" y="2432304"/>
            <a:ext cx="2697480" cy="420624"/>
          </a:xfrm>
          <a:prstGeom prst="rect">
            <a:avLst/>
          </a:prstGeom>
          <a:solidFill>
            <a:srgbClr val="F4F7FA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30352" y="2478024"/>
            <a:ext cx="260604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0">
                <a:solidFill>
                  <a:srgbClr val="1A1A2E"/>
                </a:solidFill>
              </a:rPr>
              <a:t>99%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291840" y="2432304"/>
            <a:ext cx="2057400" cy="420624"/>
          </a:xfrm>
          <a:prstGeom prst="rect">
            <a:avLst/>
          </a:prstGeom>
          <a:solidFill>
            <a:srgbClr val="F4F7FA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3364992" y="2478024"/>
            <a:ext cx="196596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0">
                <a:solidFill>
                  <a:srgbClr val="1A1A2E"/>
                </a:solidFill>
              </a:rPr>
              <a:t>97%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440680" y="2432304"/>
            <a:ext cx="2057400" cy="420624"/>
          </a:xfrm>
          <a:prstGeom prst="rect">
            <a:avLst/>
          </a:prstGeom>
          <a:solidFill>
            <a:srgbClr val="F4F7FA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5513832" y="2478024"/>
            <a:ext cx="196596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0">
                <a:solidFill>
                  <a:srgbClr val="1A1A2E"/>
                </a:solidFill>
              </a:rPr>
              <a:t>95%</a:t>
            </a:r>
          </a:p>
        </p:txBody>
      </p:sp>
      <p:sp>
        <p:nvSpPr>
          <p:cNvPr id="24" name="Rectangle 23"/>
          <p:cNvSpPr/>
          <p:nvPr/>
        </p:nvSpPr>
        <p:spPr>
          <a:xfrm>
            <a:off x="7589520" y="2432304"/>
            <a:ext cx="2057400" cy="420624"/>
          </a:xfrm>
          <a:prstGeom prst="rect">
            <a:avLst/>
          </a:prstGeom>
          <a:solidFill>
            <a:srgbClr val="F4F7FA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7662672" y="2478024"/>
            <a:ext cx="196596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0">
                <a:solidFill>
                  <a:srgbClr val="1A1A2E"/>
                </a:solidFill>
              </a:rPr>
              <a:t>92%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57200" y="2852928"/>
            <a:ext cx="2697480" cy="420624"/>
          </a:xfrm>
          <a:prstGeom prst="rect">
            <a:avLst/>
          </a:prstGeom>
          <a:solidFill>
            <a:srgbClr val="FFFFFF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530352" y="2898648"/>
            <a:ext cx="260604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0">
                <a:solidFill>
                  <a:srgbClr val="1A1A2E"/>
                </a:solidFill>
              </a:rPr>
              <a:t>95%</a:t>
            </a:r>
          </a:p>
        </p:txBody>
      </p:sp>
      <p:sp>
        <p:nvSpPr>
          <p:cNvPr id="28" name="Rectangle 27"/>
          <p:cNvSpPr/>
          <p:nvPr/>
        </p:nvSpPr>
        <p:spPr>
          <a:xfrm>
            <a:off x="3291840" y="2852928"/>
            <a:ext cx="2057400" cy="420624"/>
          </a:xfrm>
          <a:prstGeom prst="rect">
            <a:avLst/>
          </a:prstGeom>
          <a:solidFill>
            <a:srgbClr val="FFFFFF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3364992" y="2898648"/>
            <a:ext cx="196596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0">
                <a:solidFill>
                  <a:srgbClr val="1A1A2E"/>
                </a:solidFill>
              </a:rPr>
              <a:t>86%</a:t>
            </a:r>
          </a:p>
        </p:txBody>
      </p:sp>
      <p:sp>
        <p:nvSpPr>
          <p:cNvPr id="30" name="Rectangle 29"/>
          <p:cNvSpPr/>
          <p:nvPr/>
        </p:nvSpPr>
        <p:spPr>
          <a:xfrm>
            <a:off x="5440680" y="2852928"/>
            <a:ext cx="2057400" cy="420624"/>
          </a:xfrm>
          <a:prstGeom prst="rect">
            <a:avLst/>
          </a:prstGeom>
          <a:solidFill>
            <a:srgbClr val="FFFFFF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5513832" y="2898648"/>
            <a:ext cx="196596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0">
                <a:solidFill>
                  <a:srgbClr val="1A1A2E"/>
                </a:solidFill>
              </a:rPr>
              <a:t>77%</a:t>
            </a:r>
          </a:p>
        </p:txBody>
      </p:sp>
      <p:sp>
        <p:nvSpPr>
          <p:cNvPr id="32" name="Rectangle 31"/>
          <p:cNvSpPr/>
          <p:nvPr/>
        </p:nvSpPr>
        <p:spPr>
          <a:xfrm>
            <a:off x="7589520" y="2852928"/>
            <a:ext cx="2057400" cy="420624"/>
          </a:xfrm>
          <a:prstGeom prst="rect">
            <a:avLst/>
          </a:prstGeom>
          <a:solidFill>
            <a:srgbClr val="FFFFFF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7662672" y="2898648"/>
            <a:ext cx="196596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0">
                <a:solidFill>
                  <a:srgbClr val="1A1A2E"/>
                </a:solidFill>
              </a:rPr>
              <a:t>66%</a:t>
            </a:r>
          </a:p>
        </p:txBody>
      </p:sp>
      <p:sp>
        <p:nvSpPr>
          <p:cNvPr id="34" name="Rectangle 33"/>
          <p:cNvSpPr/>
          <p:nvPr/>
        </p:nvSpPr>
        <p:spPr>
          <a:xfrm>
            <a:off x="457200" y="3273552"/>
            <a:ext cx="2697480" cy="420624"/>
          </a:xfrm>
          <a:prstGeom prst="rect">
            <a:avLst/>
          </a:prstGeom>
          <a:solidFill>
            <a:srgbClr val="F4F7FA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530352" y="3319272"/>
            <a:ext cx="260604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0">
                <a:solidFill>
                  <a:srgbClr val="1A1A2E"/>
                </a:solidFill>
              </a:rPr>
              <a:t>90%</a:t>
            </a:r>
          </a:p>
        </p:txBody>
      </p:sp>
      <p:sp>
        <p:nvSpPr>
          <p:cNvPr id="36" name="Rectangle 35"/>
          <p:cNvSpPr/>
          <p:nvPr/>
        </p:nvSpPr>
        <p:spPr>
          <a:xfrm>
            <a:off x="3291840" y="3273552"/>
            <a:ext cx="2057400" cy="420624"/>
          </a:xfrm>
          <a:prstGeom prst="rect">
            <a:avLst/>
          </a:prstGeom>
          <a:solidFill>
            <a:srgbClr val="F4F7FA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3364992" y="3319272"/>
            <a:ext cx="196596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0">
                <a:solidFill>
                  <a:srgbClr val="1A1A2E"/>
                </a:solidFill>
              </a:rPr>
              <a:t>73%</a:t>
            </a:r>
          </a:p>
        </p:txBody>
      </p:sp>
      <p:sp>
        <p:nvSpPr>
          <p:cNvPr id="38" name="Rectangle 37"/>
          <p:cNvSpPr/>
          <p:nvPr/>
        </p:nvSpPr>
        <p:spPr>
          <a:xfrm>
            <a:off x="5440680" y="3273552"/>
            <a:ext cx="2057400" cy="420624"/>
          </a:xfrm>
          <a:prstGeom prst="rect">
            <a:avLst/>
          </a:prstGeom>
          <a:solidFill>
            <a:srgbClr val="F4F7FA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5513832" y="3319272"/>
            <a:ext cx="196596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0">
                <a:solidFill>
                  <a:srgbClr val="1A1A2E"/>
                </a:solidFill>
              </a:rPr>
              <a:t>59%</a:t>
            </a:r>
          </a:p>
        </p:txBody>
      </p:sp>
      <p:sp>
        <p:nvSpPr>
          <p:cNvPr id="40" name="Rectangle 39"/>
          <p:cNvSpPr/>
          <p:nvPr/>
        </p:nvSpPr>
        <p:spPr>
          <a:xfrm>
            <a:off x="7589520" y="3273552"/>
            <a:ext cx="2057400" cy="420624"/>
          </a:xfrm>
          <a:prstGeom prst="rect">
            <a:avLst/>
          </a:prstGeom>
          <a:solidFill>
            <a:srgbClr val="F4F7FA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7662672" y="3319272"/>
            <a:ext cx="196596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0">
                <a:solidFill>
                  <a:srgbClr val="1A1A2E"/>
                </a:solidFill>
              </a:rPr>
              <a:t>43%</a:t>
            </a:r>
          </a:p>
        </p:txBody>
      </p:sp>
      <p:sp>
        <p:nvSpPr>
          <p:cNvPr id="42" name="Rectangle 41"/>
          <p:cNvSpPr/>
          <p:nvPr/>
        </p:nvSpPr>
        <p:spPr>
          <a:xfrm>
            <a:off x="457200" y="3694176"/>
            <a:ext cx="2697480" cy="420624"/>
          </a:xfrm>
          <a:prstGeom prst="rect">
            <a:avLst/>
          </a:prstGeom>
          <a:solidFill>
            <a:srgbClr val="FFFFFF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530352" y="3739896"/>
            <a:ext cx="260604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0">
                <a:solidFill>
                  <a:srgbClr val="1A1A2E"/>
                </a:solidFill>
              </a:rPr>
              <a:t>85%</a:t>
            </a:r>
          </a:p>
        </p:txBody>
      </p:sp>
      <p:sp>
        <p:nvSpPr>
          <p:cNvPr id="44" name="Rectangle 43"/>
          <p:cNvSpPr/>
          <p:nvPr/>
        </p:nvSpPr>
        <p:spPr>
          <a:xfrm>
            <a:off x="3291840" y="3694176"/>
            <a:ext cx="2057400" cy="420624"/>
          </a:xfrm>
          <a:prstGeom prst="rect">
            <a:avLst/>
          </a:prstGeom>
          <a:solidFill>
            <a:srgbClr val="FFFFFF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3364992" y="3739896"/>
            <a:ext cx="196596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0">
                <a:solidFill>
                  <a:srgbClr val="1A1A2E"/>
                </a:solidFill>
              </a:rPr>
              <a:t>61%</a:t>
            </a:r>
          </a:p>
        </p:txBody>
      </p:sp>
      <p:sp>
        <p:nvSpPr>
          <p:cNvPr id="46" name="Rectangle 45"/>
          <p:cNvSpPr/>
          <p:nvPr/>
        </p:nvSpPr>
        <p:spPr>
          <a:xfrm>
            <a:off x="5440680" y="3694176"/>
            <a:ext cx="2057400" cy="420624"/>
          </a:xfrm>
          <a:prstGeom prst="rect">
            <a:avLst/>
          </a:prstGeom>
          <a:solidFill>
            <a:srgbClr val="FFFFFF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5513832" y="3739896"/>
            <a:ext cx="196596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0">
                <a:solidFill>
                  <a:srgbClr val="1A1A2E"/>
                </a:solidFill>
              </a:rPr>
              <a:t>44%</a:t>
            </a:r>
          </a:p>
        </p:txBody>
      </p:sp>
      <p:sp>
        <p:nvSpPr>
          <p:cNvPr id="48" name="Rectangle 47"/>
          <p:cNvSpPr/>
          <p:nvPr/>
        </p:nvSpPr>
        <p:spPr>
          <a:xfrm>
            <a:off x="7589520" y="3694176"/>
            <a:ext cx="2057400" cy="420624"/>
          </a:xfrm>
          <a:prstGeom prst="rect">
            <a:avLst/>
          </a:prstGeom>
          <a:solidFill>
            <a:srgbClr val="FFFFFF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7662672" y="3739896"/>
            <a:ext cx="196596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0">
                <a:solidFill>
                  <a:srgbClr val="1A1A2E"/>
                </a:solidFill>
              </a:rPr>
              <a:t>27%</a:t>
            </a:r>
          </a:p>
        </p:txBody>
      </p:sp>
      <p:sp>
        <p:nvSpPr>
          <p:cNvPr id="50" name="Rectangle 49"/>
          <p:cNvSpPr/>
          <p:nvPr/>
        </p:nvSpPr>
        <p:spPr>
          <a:xfrm>
            <a:off x="457200" y="4114800"/>
            <a:ext cx="2697480" cy="420624"/>
          </a:xfrm>
          <a:prstGeom prst="rect">
            <a:avLst/>
          </a:prstGeom>
          <a:solidFill>
            <a:srgbClr val="F4F7FA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TextBox 50"/>
          <p:cNvSpPr txBox="1"/>
          <p:nvPr/>
        </p:nvSpPr>
        <p:spPr>
          <a:xfrm>
            <a:off x="530352" y="4160520"/>
            <a:ext cx="260604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0">
                <a:solidFill>
                  <a:srgbClr val="1A1A2E"/>
                </a:solidFill>
              </a:rPr>
              <a:t>79%  (Gemini avg)</a:t>
            </a:r>
          </a:p>
        </p:txBody>
      </p:sp>
      <p:sp>
        <p:nvSpPr>
          <p:cNvPr id="52" name="Rectangle 51"/>
          <p:cNvSpPr/>
          <p:nvPr/>
        </p:nvSpPr>
        <p:spPr>
          <a:xfrm>
            <a:off x="3291840" y="4114800"/>
            <a:ext cx="2057400" cy="420624"/>
          </a:xfrm>
          <a:prstGeom prst="rect">
            <a:avLst/>
          </a:prstGeom>
          <a:solidFill>
            <a:srgbClr val="F4F7FA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TextBox 52"/>
          <p:cNvSpPr txBox="1"/>
          <p:nvPr/>
        </p:nvSpPr>
        <p:spPr>
          <a:xfrm>
            <a:off x="3364992" y="4160520"/>
            <a:ext cx="196596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0">
                <a:solidFill>
                  <a:srgbClr val="1A1A2E"/>
                </a:solidFill>
              </a:rPr>
              <a:t>49%</a:t>
            </a:r>
          </a:p>
        </p:txBody>
      </p:sp>
      <p:sp>
        <p:nvSpPr>
          <p:cNvPr id="54" name="Rectangle 53"/>
          <p:cNvSpPr/>
          <p:nvPr/>
        </p:nvSpPr>
        <p:spPr>
          <a:xfrm>
            <a:off x="5440680" y="4114800"/>
            <a:ext cx="2057400" cy="420624"/>
          </a:xfrm>
          <a:prstGeom prst="rect">
            <a:avLst/>
          </a:prstGeom>
          <a:solidFill>
            <a:srgbClr val="F4F7FA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TextBox 54"/>
          <p:cNvSpPr txBox="1"/>
          <p:nvPr/>
        </p:nvSpPr>
        <p:spPr>
          <a:xfrm>
            <a:off x="5513832" y="4160520"/>
            <a:ext cx="196596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0">
                <a:solidFill>
                  <a:srgbClr val="E53935"/>
                </a:solidFill>
              </a:rPr>
              <a:t>31% ⚠</a:t>
            </a:r>
          </a:p>
        </p:txBody>
      </p:sp>
      <p:sp>
        <p:nvSpPr>
          <p:cNvPr id="56" name="Rectangle 55"/>
          <p:cNvSpPr/>
          <p:nvPr/>
        </p:nvSpPr>
        <p:spPr>
          <a:xfrm>
            <a:off x="7589520" y="4114800"/>
            <a:ext cx="2057400" cy="420624"/>
          </a:xfrm>
          <a:prstGeom prst="rect">
            <a:avLst/>
          </a:prstGeom>
          <a:solidFill>
            <a:srgbClr val="F4F7FA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TextBox 56"/>
          <p:cNvSpPr txBox="1"/>
          <p:nvPr/>
        </p:nvSpPr>
        <p:spPr>
          <a:xfrm>
            <a:off x="7662672" y="4160520"/>
            <a:ext cx="196596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0">
                <a:solidFill>
                  <a:srgbClr val="E53935"/>
                </a:solidFill>
              </a:rPr>
              <a:t>15% ✗</a:t>
            </a:r>
          </a:p>
        </p:txBody>
      </p:sp>
      <p:sp>
        <p:nvSpPr>
          <p:cNvPr id="58" name="Rectangle 57"/>
          <p:cNvSpPr/>
          <p:nvPr/>
        </p:nvSpPr>
        <p:spPr>
          <a:xfrm>
            <a:off x="457200" y="5074920"/>
            <a:ext cx="11247120" cy="685800"/>
          </a:xfrm>
          <a:prstGeom prst="rect">
            <a:avLst/>
          </a:prstGeom>
          <a:solidFill>
            <a:srgbClr val="FFF3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TextBox 58"/>
          <p:cNvSpPr txBox="1"/>
          <p:nvPr/>
        </p:nvSpPr>
        <p:spPr>
          <a:xfrm>
            <a:off x="594360" y="5120640"/>
            <a:ext cx="109728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F8F00"/>
                </a:solidFill>
              </a:rPr>
              <a:t>⚠  Gemini 3.1 Pro at 79% avg determinism: a 5-step pipeline has 31% success rate.
That means 69% of runs require a retry or manual intervention.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4F7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280160"/>
          </a:xfrm>
          <a:prstGeom prst="rect">
            <a:avLst/>
          </a:prstGeom>
          <a:solidFill>
            <a:srgbClr val="101B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109728"/>
            <a:ext cx="114300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</a:rPr>
              <a:t>The 10×3×5 Benchmark Design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685800"/>
            <a:ext cx="11430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B0C4DE"/>
                </a:solidFill>
              </a:rPr>
              <a:t>10 prompt categories × 3 models × 5 runs — 150 scored observations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101B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274320" y="6510528"/>
            <a:ext cx="9144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FFFFFF"/>
                </a:solidFill>
              </a:rPr>
              <a:t>Picking a Frontier Model · Q2 2026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430000" y="6510528"/>
            <a:ext cx="6400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>
                <a:solidFill>
                  <a:srgbClr val="FFFFFF"/>
                </a:solidFill>
              </a:rPr>
              <a:t>4 / 12</a:t>
            </a:r>
          </a:p>
        </p:txBody>
      </p:sp>
      <p:sp>
        <p:nvSpPr>
          <p:cNvPr id="9" name="Rectangle 8"/>
          <p:cNvSpPr/>
          <p:nvPr/>
        </p:nvSpPr>
        <p:spPr>
          <a:xfrm>
            <a:off x="457200" y="1417320"/>
            <a:ext cx="3657600" cy="1005840"/>
          </a:xfrm>
          <a:prstGeom prst="rect">
            <a:avLst/>
          </a:prstGeom>
          <a:solidFill>
            <a:srgbClr val="00968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48640" y="1444752"/>
            <a:ext cx="10972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45920" y="1481328"/>
            <a:ext cx="23774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FFFFFF"/>
                </a:solidFill>
              </a:rPr>
              <a:t>Prompt Categories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360" y="2468880"/>
            <a:ext cx="34290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1A1A2E"/>
                </a:solidFill>
              </a:rPr>
              <a:t>Simple → Complex:
flat schemas to multi-model handoffs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297680" y="1417320"/>
            <a:ext cx="3657600" cy="1005840"/>
          </a:xfrm>
          <a:prstGeom prst="rect">
            <a:avLst/>
          </a:prstGeom>
          <a:solidFill>
            <a:srgbClr val="101B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389120" y="1444752"/>
            <a:ext cx="10972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486400" y="1481328"/>
            <a:ext cx="23774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FFFFFF"/>
                </a:solidFill>
              </a:rPr>
              <a:t>Models Tested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434840" y="2468880"/>
            <a:ext cx="34290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1A1A2E"/>
                </a:solidFill>
              </a:rPr>
              <a:t>Anthropic Opus 4.7
OpenAI GPT-5.5
Google Gemini 3.1 Pro</a:t>
            </a:r>
          </a:p>
        </p:txBody>
      </p:sp>
      <p:sp>
        <p:nvSpPr>
          <p:cNvPr id="17" name="Rectangle 16"/>
          <p:cNvSpPr/>
          <p:nvPr/>
        </p:nvSpPr>
        <p:spPr>
          <a:xfrm>
            <a:off x="8138160" y="1417320"/>
            <a:ext cx="3657600" cy="1005840"/>
          </a:xfrm>
          <a:prstGeom prst="rect">
            <a:avLst/>
          </a:prstGeom>
          <a:solidFill>
            <a:srgbClr val="E539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229600" y="1444752"/>
            <a:ext cx="10972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326880" y="1481328"/>
            <a:ext cx="23774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FFFFFF"/>
                </a:solidFill>
              </a:rPr>
              <a:t>Runs per Prompt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275320" y="2468880"/>
            <a:ext cx="34290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1A1A2E"/>
                </a:solidFill>
              </a:rPr>
              <a:t>All at temperature=0
Structural match vs. reference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57200" y="3429000"/>
            <a:ext cx="1124712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A1A2E"/>
                </a:solidFill>
              </a:rPr>
              <a:t>Each run scored as structural match or mismatch against a canonical reference output.
Produces a determinism score (0–100%) per prompt per model.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57200" y="4206240"/>
            <a:ext cx="3657600" cy="320040"/>
          </a:xfrm>
          <a:prstGeom prst="rect">
            <a:avLst/>
          </a:prstGeom>
          <a:solidFill>
            <a:srgbClr val="00968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548640" y="4224528"/>
            <a:ext cx="34747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FFFFF"/>
                </a:solidFill>
              </a:rPr>
              <a:t>SIMPLE   (Cat 1–4)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48640" y="4572000"/>
            <a:ext cx="356616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1A1A2E"/>
                </a:solidFill>
              </a:rPr>
              <a:t>Flat schemas, ≤3 fields, lookup / routing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297680" y="4206240"/>
            <a:ext cx="3657600" cy="320040"/>
          </a:xfrm>
          <a:prstGeom prst="rect">
            <a:avLst/>
          </a:prstGeom>
          <a:solidFill>
            <a:srgbClr val="FF8F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4389120" y="4224528"/>
            <a:ext cx="34747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FFFFF"/>
                </a:solidFill>
              </a:rPr>
              <a:t>MEDIUM  (Cat 5–7)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389120" y="4572000"/>
            <a:ext cx="356616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1A1A2E"/>
                </a:solidFill>
              </a:rPr>
              <a:t>Multi-tool sequences, nested objects, arrays</a:t>
            </a:r>
          </a:p>
        </p:txBody>
      </p:sp>
      <p:sp>
        <p:nvSpPr>
          <p:cNvPr id="28" name="Rectangle 27"/>
          <p:cNvSpPr/>
          <p:nvPr/>
        </p:nvSpPr>
        <p:spPr>
          <a:xfrm>
            <a:off x="8138160" y="4206240"/>
            <a:ext cx="3657600" cy="320040"/>
          </a:xfrm>
          <a:prstGeom prst="rect">
            <a:avLst/>
          </a:prstGeom>
          <a:solidFill>
            <a:srgbClr val="E539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8229600" y="4224528"/>
            <a:ext cx="34747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FFFFF"/>
                </a:solidFill>
              </a:rPr>
              <a:t>COMPLEX  (Cat 8–10)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229600" y="4572000"/>
            <a:ext cx="356616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1A1A2E"/>
                </a:solidFill>
              </a:rPr>
              <a:t>Side-effects, ambiguous inputs, agent-to-agent handoffs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4F7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280160"/>
          </a:xfrm>
          <a:prstGeom prst="rect">
            <a:avLst/>
          </a:prstGeom>
          <a:solidFill>
            <a:srgbClr val="101B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109728"/>
            <a:ext cx="114300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</a:rPr>
              <a:t>10 Prompt Categories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685800"/>
            <a:ext cx="11430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B0C4DE"/>
                </a:solidFill>
              </a:rPr>
              <a:t>Spanning the full range of production agentic workloads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101B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274320" y="6510528"/>
            <a:ext cx="9144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FFFFFF"/>
                </a:solidFill>
              </a:rPr>
              <a:t>Picking a Frontier Model · Q2 2026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430000" y="6510528"/>
            <a:ext cx="6400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>
                <a:solidFill>
                  <a:srgbClr val="FFFFFF"/>
                </a:solidFill>
              </a:rPr>
              <a:t>5 / 12</a:t>
            </a:r>
          </a:p>
        </p:txBody>
      </p:sp>
      <p:sp>
        <p:nvSpPr>
          <p:cNvPr id="9" name="Rectangle 8"/>
          <p:cNvSpPr/>
          <p:nvPr/>
        </p:nvSpPr>
        <p:spPr>
          <a:xfrm>
            <a:off x="274320" y="1371600"/>
            <a:ext cx="457200" cy="384048"/>
          </a:xfrm>
          <a:prstGeom prst="rect">
            <a:avLst/>
          </a:prstGeom>
          <a:solidFill>
            <a:srgbClr val="101B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20040" y="1435608"/>
            <a:ext cx="365760" cy="2926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FFFFFF"/>
                </a:solidFill>
              </a:rPr>
              <a:t>#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77240" y="1371600"/>
            <a:ext cx="2926080" cy="384048"/>
          </a:xfrm>
          <a:prstGeom prst="rect">
            <a:avLst/>
          </a:prstGeom>
          <a:solidFill>
            <a:srgbClr val="101B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22960" y="1435608"/>
            <a:ext cx="2834640" cy="2926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FFFFFF"/>
                </a:solidFill>
              </a:rPr>
              <a:t>Category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749039" y="1371600"/>
            <a:ext cx="4114800" cy="384048"/>
          </a:xfrm>
          <a:prstGeom prst="rect">
            <a:avLst/>
          </a:prstGeom>
          <a:solidFill>
            <a:srgbClr val="101B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3794759" y="1435608"/>
            <a:ext cx="4023360" cy="2926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FFFFFF"/>
                </a:solidFill>
              </a:rPr>
              <a:t>Schema complexity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909560" y="1371600"/>
            <a:ext cx="1554480" cy="384048"/>
          </a:xfrm>
          <a:prstGeom prst="rect">
            <a:avLst/>
          </a:prstGeom>
          <a:solidFill>
            <a:srgbClr val="101B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955280" y="1435608"/>
            <a:ext cx="1463039" cy="2926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FFFFFF"/>
                </a:solidFill>
              </a:rPr>
              <a:t>Tier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74320" y="1755648"/>
            <a:ext cx="457200" cy="384048"/>
          </a:xfrm>
          <a:prstGeom prst="rect">
            <a:avLst/>
          </a:prstGeom>
          <a:solidFill>
            <a:srgbClr val="FFFFFF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320040" y="1819656"/>
            <a:ext cx="365760" cy="2926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1A1A2E"/>
                </a:solidFill>
              </a:rPr>
              <a:t>1</a:t>
            </a:r>
          </a:p>
        </p:txBody>
      </p:sp>
      <p:sp>
        <p:nvSpPr>
          <p:cNvPr id="19" name="Rectangle 18"/>
          <p:cNvSpPr/>
          <p:nvPr/>
        </p:nvSpPr>
        <p:spPr>
          <a:xfrm>
            <a:off x="777240" y="1755648"/>
            <a:ext cx="2926080" cy="384048"/>
          </a:xfrm>
          <a:prstGeom prst="rect">
            <a:avLst/>
          </a:prstGeom>
          <a:solidFill>
            <a:srgbClr val="FFFFFF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22960" y="1819656"/>
            <a:ext cx="2834640" cy="2926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1A1A2E"/>
                </a:solidFill>
              </a:rPr>
              <a:t>Simple lookup</a:t>
            </a:r>
          </a:p>
        </p:txBody>
      </p:sp>
      <p:sp>
        <p:nvSpPr>
          <p:cNvPr id="21" name="Rectangle 20"/>
          <p:cNvSpPr/>
          <p:nvPr/>
        </p:nvSpPr>
        <p:spPr>
          <a:xfrm>
            <a:off x="3749039" y="1755648"/>
            <a:ext cx="4114800" cy="384048"/>
          </a:xfrm>
          <a:prstGeom prst="rect">
            <a:avLst/>
          </a:prstGeom>
          <a:solidFill>
            <a:srgbClr val="FFFFFF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3794759" y="1819656"/>
            <a:ext cx="4023360" cy="2926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1A1A2E"/>
                </a:solidFill>
              </a:rPr>
              <a:t>2 required fields, flat</a:t>
            </a:r>
          </a:p>
        </p:txBody>
      </p:sp>
      <p:sp>
        <p:nvSpPr>
          <p:cNvPr id="23" name="Rectangle 22"/>
          <p:cNvSpPr/>
          <p:nvPr/>
        </p:nvSpPr>
        <p:spPr>
          <a:xfrm>
            <a:off x="7909560" y="1755648"/>
            <a:ext cx="1554480" cy="384048"/>
          </a:xfrm>
          <a:prstGeom prst="rect">
            <a:avLst/>
          </a:prstGeom>
          <a:solidFill>
            <a:srgbClr val="FFFFFF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7909560" y="1755648"/>
            <a:ext cx="1554480" cy="384048"/>
          </a:xfrm>
          <a:prstGeom prst="rect">
            <a:avLst/>
          </a:prstGeom>
          <a:solidFill>
            <a:srgbClr val="00968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7955280" y="1819656"/>
            <a:ext cx="1463039" cy="2926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</a:rPr>
              <a:t>Simple</a:t>
            </a:r>
          </a:p>
        </p:txBody>
      </p:sp>
      <p:sp>
        <p:nvSpPr>
          <p:cNvPr id="26" name="Rectangle 25"/>
          <p:cNvSpPr/>
          <p:nvPr/>
        </p:nvSpPr>
        <p:spPr>
          <a:xfrm>
            <a:off x="274320" y="2139696"/>
            <a:ext cx="457200" cy="384048"/>
          </a:xfrm>
          <a:prstGeom prst="rect">
            <a:avLst/>
          </a:prstGeom>
          <a:solidFill>
            <a:srgbClr val="F4F7FA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320040" y="2203703"/>
            <a:ext cx="365760" cy="2926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1A1A2E"/>
                </a:solidFill>
              </a:rPr>
              <a:t>2</a:t>
            </a:r>
          </a:p>
        </p:txBody>
      </p:sp>
      <p:sp>
        <p:nvSpPr>
          <p:cNvPr id="28" name="Rectangle 27"/>
          <p:cNvSpPr/>
          <p:nvPr/>
        </p:nvSpPr>
        <p:spPr>
          <a:xfrm>
            <a:off x="777240" y="2139696"/>
            <a:ext cx="2926080" cy="384048"/>
          </a:xfrm>
          <a:prstGeom prst="rect">
            <a:avLst/>
          </a:prstGeom>
          <a:solidFill>
            <a:srgbClr val="F4F7FA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822960" y="2203703"/>
            <a:ext cx="2834640" cy="2926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1A1A2E"/>
                </a:solidFill>
              </a:rPr>
              <a:t>Action with confirmation</a:t>
            </a:r>
          </a:p>
        </p:txBody>
      </p:sp>
      <p:sp>
        <p:nvSpPr>
          <p:cNvPr id="30" name="Rectangle 29"/>
          <p:cNvSpPr/>
          <p:nvPr/>
        </p:nvSpPr>
        <p:spPr>
          <a:xfrm>
            <a:off x="3749039" y="2139696"/>
            <a:ext cx="4114800" cy="384048"/>
          </a:xfrm>
          <a:prstGeom prst="rect">
            <a:avLst/>
          </a:prstGeom>
          <a:solidFill>
            <a:srgbClr val="F4F7FA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3794759" y="2203703"/>
            <a:ext cx="4023360" cy="2926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1A1A2E"/>
                </a:solidFill>
              </a:rPr>
              <a:t>3 req + 1 opt, flat</a:t>
            </a:r>
          </a:p>
        </p:txBody>
      </p:sp>
      <p:sp>
        <p:nvSpPr>
          <p:cNvPr id="32" name="Rectangle 31"/>
          <p:cNvSpPr/>
          <p:nvPr/>
        </p:nvSpPr>
        <p:spPr>
          <a:xfrm>
            <a:off x="7909560" y="2139696"/>
            <a:ext cx="1554480" cy="384048"/>
          </a:xfrm>
          <a:prstGeom prst="rect">
            <a:avLst/>
          </a:prstGeom>
          <a:solidFill>
            <a:srgbClr val="F4F7FA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ectangle 32"/>
          <p:cNvSpPr/>
          <p:nvPr/>
        </p:nvSpPr>
        <p:spPr>
          <a:xfrm>
            <a:off x="7909560" y="2139696"/>
            <a:ext cx="1554480" cy="384048"/>
          </a:xfrm>
          <a:prstGeom prst="rect">
            <a:avLst/>
          </a:prstGeom>
          <a:solidFill>
            <a:srgbClr val="00968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7955280" y="2203703"/>
            <a:ext cx="1463039" cy="2926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</a:rPr>
              <a:t>Simple</a:t>
            </a:r>
          </a:p>
        </p:txBody>
      </p:sp>
      <p:sp>
        <p:nvSpPr>
          <p:cNvPr id="35" name="Rectangle 34"/>
          <p:cNvSpPr/>
          <p:nvPr/>
        </p:nvSpPr>
        <p:spPr>
          <a:xfrm>
            <a:off x="274320" y="2523744"/>
            <a:ext cx="457200" cy="384048"/>
          </a:xfrm>
          <a:prstGeom prst="rect">
            <a:avLst/>
          </a:prstGeom>
          <a:solidFill>
            <a:srgbClr val="FFFFFF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320040" y="2587751"/>
            <a:ext cx="365760" cy="2926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1A1A2E"/>
                </a:solidFill>
              </a:rPr>
              <a:t>3</a:t>
            </a:r>
          </a:p>
        </p:txBody>
      </p:sp>
      <p:sp>
        <p:nvSpPr>
          <p:cNvPr id="37" name="Rectangle 36"/>
          <p:cNvSpPr/>
          <p:nvPr/>
        </p:nvSpPr>
        <p:spPr>
          <a:xfrm>
            <a:off x="777240" y="2523744"/>
            <a:ext cx="2926080" cy="384048"/>
          </a:xfrm>
          <a:prstGeom prst="rect">
            <a:avLst/>
          </a:prstGeom>
          <a:solidFill>
            <a:srgbClr val="FFFFFF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822960" y="2587751"/>
            <a:ext cx="2834640" cy="2926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1A1A2E"/>
                </a:solidFill>
              </a:rPr>
              <a:t>Structured extraction</a:t>
            </a:r>
          </a:p>
        </p:txBody>
      </p:sp>
      <p:sp>
        <p:nvSpPr>
          <p:cNvPr id="39" name="Rectangle 38"/>
          <p:cNvSpPr/>
          <p:nvPr/>
        </p:nvSpPr>
        <p:spPr>
          <a:xfrm>
            <a:off x="3749039" y="2523744"/>
            <a:ext cx="4114800" cy="384048"/>
          </a:xfrm>
          <a:prstGeom prst="rect">
            <a:avLst/>
          </a:prstGeom>
          <a:solidFill>
            <a:srgbClr val="FFFFFF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3794759" y="2587751"/>
            <a:ext cx="4023360" cy="2926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1A1A2E"/>
                </a:solidFill>
              </a:rPr>
              <a:t>5 required fields, flat</a:t>
            </a:r>
          </a:p>
        </p:txBody>
      </p:sp>
      <p:sp>
        <p:nvSpPr>
          <p:cNvPr id="41" name="Rectangle 40"/>
          <p:cNvSpPr/>
          <p:nvPr/>
        </p:nvSpPr>
        <p:spPr>
          <a:xfrm>
            <a:off x="7909560" y="2523744"/>
            <a:ext cx="1554480" cy="384048"/>
          </a:xfrm>
          <a:prstGeom prst="rect">
            <a:avLst/>
          </a:prstGeom>
          <a:solidFill>
            <a:srgbClr val="FFFFFF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Rectangle 41"/>
          <p:cNvSpPr/>
          <p:nvPr/>
        </p:nvSpPr>
        <p:spPr>
          <a:xfrm>
            <a:off x="7909560" y="2523744"/>
            <a:ext cx="1554480" cy="384048"/>
          </a:xfrm>
          <a:prstGeom prst="rect">
            <a:avLst/>
          </a:prstGeom>
          <a:solidFill>
            <a:srgbClr val="00968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7955280" y="2587751"/>
            <a:ext cx="1463039" cy="2926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</a:rPr>
              <a:t>Simple</a:t>
            </a:r>
          </a:p>
        </p:txBody>
      </p:sp>
      <p:sp>
        <p:nvSpPr>
          <p:cNvPr id="44" name="Rectangle 43"/>
          <p:cNvSpPr/>
          <p:nvPr/>
        </p:nvSpPr>
        <p:spPr>
          <a:xfrm>
            <a:off x="274320" y="2907791"/>
            <a:ext cx="457200" cy="384048"/>
          </a:xfrm>
          <a:prstGeom prst="rect">
            <a:avLst/>
          </a:prstGeom>
          <a:solidFill>
            <a:srgbClr val="F4F7FA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320040" y="2971799"/>
            <a:ext cx="365760" cy="2926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1A1A2E"/>
                </a:solidFill>
              </a:rPr>
              <a:t>4</a:t>
            </a:r>
          </a:p>
        </p:txBody>
      </p:sp>
      <p:sp>
        <p:nvSpPr>
          <p:cNvPr id="46" name="Rectangle 45"/>
          <p:cNvSpPr/>
          <p:nvPr/>
        </p:nvSpPr>
        <p:spPr>
          <a:xfrm>
            <a:off x="777240" y="2907791"/>
            <a:ext cx="2926080" cy="384048"/>
          </a:xfrm>
          <a:prstGeom prst="rect">
            <a:avLst/>
          </a:prstGeom>
          <a:solidFill>
            <a:srgbClr val="F4F7FA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822960" y="2971799"/>
            <a:ext cx="2834640" cy="2926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1A1A2E"/>
                </a:solidFill>
              </a:rPr>
              <a:t>Conditional routing</a:t>
            </a:r>
          </a:p>
        </p:txBody>
      </p:sp>
      <p:sp>
        <p:nvSpPr>
          <p:cNvPr id="48" name="Rectangle 47"/>
          <p:cNvSpPr/>
          <p:nvPr/>
        </p:nvSpPr>
        <p:spPr>
          <a:xfrm>
            <a:off x="3749039" y="2907791"/>
            <a:ext cx="4114800" cy="384048"/>
          </a:xfrm>
          <a:prstGeom prst="rect">
            <a:avLst/>
          </a:prstGeom>
          <a:solidFill>
            <a:srgbClr val="F4F7FA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3794759" y="2971799"/>
            <a:ext cx="4023360" cy="2926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1A1A2E"/>
                </a:solidFill>
              </a:rPr>
              <a:t>2 req + enum discriminator</a:t>
            </a:r>
          </a:p>
        </p:txBody>
      </p:sp>
      <p:sp>
        <p:nvSpPr>
          <p:cNvPr id="50" name="Rectangle 49"/>
          <p:cNvSpPr/>
          <p:nvPr/>
        </p:nvSpPr>
        <p:spPr>
          <a:xfrm>
            <a:off x="7909560" y="2907791"/>
            <a:ext cx="1554480" cy="384048"/>
          </a:xfrm>
          <a:prstGeom prst="rect">
            <a:avLst/>
          </a:prstGeom>
          <a:solidFill>
            <a:srgbClr val="F4F7FA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Rectangle 50"/>
          <p:cNvSpPr/>
          <p:nvPr/>
        </p:nvSpPr>
        <p:spPr>
          <a:xfrm>
            <a:off x="7909560" y="2907791"/>
            <a:ext cx="1554480" cy="384048"/>
          </a:xfrm>
          <a:prstGeom prst="rect">
            <a:avLst/>
          </a:prstGeom>
          <a:solidFill>
            <a:srgbClr val="00968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TextBox 51"/>
          <p:cNvSpPr txBox="1"/>
          <p:nvPr/>
        </p:nvSpPr>
        <p:spPr>
          <a:xfrm>
            <a:off x="7955280" y="2971799"/>
            <a:ext cx="1463039" cy="2926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</a:rPr>
              <a:t>Simple</a:t>
            </a:r>
          </a:p>
        </p:txBody>
      </p:sp>
      <p:sp>
        <p:nvSpPr>
          <p:cNvPr id="53" name="Rectangle 52"/>
          <p:cNvSpPr/>
          <p:nvPr/>
        </p:nvSpPr>
        <p:spPr>
          <a:xfrm>
            <a:off x="274320" y="3291840"/>
            <a:ext cx="457200" cy="384048"/>
          </a:xfrm>
          <a:prstGeom prst="rect">
            <a:avLst/>
          </a:prstGeom>
          <a:solidFill>
            <a:srgbClr val="FFFFFF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TextBox 53"/>
          <p:cNvSpPr txBox="1"/>
          <p:nvPr/>
        </p:nvSpPr>
        <p:spPr>
          <a:xfrm>
            <a:off x="320040" y="3355848"/>
            <a:ext cx="365760" cy="2926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1A1A2E"/>
                </a:solidFill>
              </a:rPr>
              <a:t>5</a:t>
            </a:r>
          </a:p>
        </p:txBody>
      </p:sp>
      <p:sp>
        <p:nvSpPr>
          <p:cNvPr id="55" name="Rectangle 54"/>
          <p:cNvSpPr/>
          <p:nvPr/>
        </p:nvSpPr>
        <p:spPr>
          <a:xfrm>
            <a:off x="777240" y="3291840"/>
            <a:ext cx="2926080" cy="384048"/>
          </a:xfrm>
          <a:prstGeom prst="rect">
            <a:avLst/>
          </a:prstGeom>
          <a:solidFill>
            <a:srgbClr val="FFFFFF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TextBox 55"/>
          <p:cNvSpPr txBox="1"/>
          <p:nvPr/>
        </p:nvSpPr>
        <p:spPr>
          <a:xfrm>
            <a:off x="822960" y="3355848"/>
            <a:ext cx="2834640" cy="2926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1A1A2E"/>
                </a:solidFill>
              </a:rPr>
              <a:t>Multi-tool sequence</a:t>
            </a:r>
          </a:p>
        </p:txBody>
      </p:sp>
      <p:sp>
        <p:nvSpPr>
          <p:cNvPr id="57" name="Rectangle 56"/>
          <p:cNvSpPr/>
          <p:nvPr/>
        </p:nvSpPr>
        <p:spPr>
          <a:xfrm>
            <a:off x="3749039" y="3291840"/>
            <a:ext cx="4114800" cy="384048"/>
          </a:xfrm>
          <a:prstGeom prst="rect">
            <a:avLst/>
          </a:prstGeom>
          <a:solidFill>
            <a:srgbClr val="FFFFFF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TextBox 57"/>
          <p:cNvSpPr txBox="1"/>
          <p:nvPr/>
        </p:nvSpPr>
        <p:spPr>
          <a:xfrm>
            <a:off x="3794759" y="3355848"/>
            <a:ext cx="4023360" cy="2926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1A1A2E"/>
                </a:solidFill>
              </a:rPr>
              <a:t>2 tools called in sequence</a:t>
            </a:r>
          </a:p>
        </p:txBody>
      </p:sp>
      <p:sp>
        <p:nvSpPr>
          <p:cNvPr id="59" name="Rectangle 58"/>
          <p:cNvSpPr/>
          <p:nvPr/>
        </p:nvSpPr>
        <p:spPr>
          <a:xfrm>
            <a:off x="7909560" y="3291840"/>
            <a:ext cx="1554480" cy="384048"/>
          </a:xfrm>
          <a:prstGeom prst="rect">
            <a:avLst/>
          </a:prstGeom>
          <a:solidFill>
            <a:srgbClr val="FFFFFF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Rectangle 59"/>
          <p:cNvSpPr/>
          <p:nvPr/>
        </p:nvSpPr>
        <p:spPr>
          <a:xfrm>
            <a:off x="7909560" y="3291840"/>
            <a:ext cx="1554480" cy="384048"/>
          </a:xfrm>
          <a:prstGeom prst="rect">
            <a:avLst/>
          </a:prstGeom>
          <a:solidFill>
            <a:srgbClr val="FF8F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1" name="TextBox 60"/>
          <p:cNvSpPr txBox="1"/>
          <p:nvPr/>
        </p:nvSpPr>
        <p:spPr>
          <a:xfrm>
            <a:off x="7955280" y="3355848"/>
            <a:ext cx="1463039" cy="2926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</a:rPr>
              <a:t>Medium</a:t>
            </a:r>
          </a:p>
        </p:txBody>
      </p:sp>
      <p:sp>
        <p:nvSpPr>
          <p:cNvPr id="62" name="Rectangle 61"/>
          <p:cNvSpPr/>
          <p:nvPr/>
        </p:nvSpPr>
        <p:spPr>
          <a:xfrm>
            <a:off x="274320" y="3675887"/>
            <a:ext cx="457200" cy="384048"/>
          </a:xfrm>
          <a:prstGeom prst="rect">
            <a:avLst/>
          </a:prstGeom>
          <a:solidFill>
            <a:srgbClr val="F4F7FA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3" name="TextBox 62"/>
          <p:cNvSpPr txBox="1"/>
          <p:nvPr/>
        </p:nvSpPr>
        <p:spPr>
          <a:xfrm>
            <a:off x="320040" y="3739896"/>
            <a:ext cx="365760" cy="2926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1A1A2E"/>
                </a:solidFill>
              </a:rPr>
              <a:t>6</a:t>
            </a:r>
          </a:p>
        </p:txBody>
      </p:sp>
      <p:sp>
        <p:nvSpPr>
          <p:cNvPr id="64" name="Rectangle 63"/>
          <p:cNvSpPr/>
          <p:nvPr/>
        </p:nvSpPr>
        <p:spPr>
          <a:xfrm>
            <a:off x="777240" y="3675887"/>
            <a:ext cx="2926080" cy="384048"/>
          </a:xfrm>
          <a:prstGeom prst="rect">
            <a:avLst/>
          </a:prstGeom>
          <a:solidFill>
            <a:srgbClr val="F4F7FA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5" name="TextBox 64"/>
          <p:cNvSpPr txBox="1"/>
          <p:nvPr/>
        </p:nvSpPr>
        <p:spPr>
          <a:xfrm>
            <a:off x="822960" y="3739896"/>
            <a:ext cx="2834640" cy="2926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1A1A2E"/>
                </a:solidFill>
              </a:rPr>
              <a:t>Nested object output</a:t>
            </a:r>
          </a:p>
        </p:txBody>
      </p:sp>
      <p:sp>
        <p:nvSpPr>
          <p:cNvPr id="66" name="Rectangle 65"/>
          <p:cNvSpPr/>
          <p:nvPr/>
        </p:nvSpPr>
        <p:spPr>
          <a:xfrm>
            <a:off x="3749039" y="3675887"/>
            <a:ext cx="4114800" cy="384048"/>
          </a:xfrm>
          <a:prstGeom prst="rect">
            <a:avLst/>
          </a:prstGeom>
          <a:solidFill>
            <a:srgbClr val="F4F7FA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7" name="TextBox 66"/>
          <p:cNvSpPr txBox="1"/>
          <p:nvPr/>
        </p:nvSpPr>
        <p:spPr>
          <a:xfrm>
            <a:off x="3794759" y="3739896"/>
            <a:ext cx="4023360" cy="2926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1A1A2E"/>
                </a:solidFill>
              </a:rPr>
              <a:t>3 levels nesting, 8 total fields</a:t>
            </a:r>
          </a:p>
        </p:txBody>
      </p:sp>
      <p:sp>
        <p:nvSpPr>
          <p:cNvPr id="68" name="Rectangle 67"/>
          <p:cNvSpPr/>
          <p:nvPr/>
        </p:nvSpPr>
        <p:spPr>
          <a:xfrm>
            <a:off x="7909560" y="3675887"/>
            <a:ext cx="1554480" cy="384048"/>
          </a:xfrm>
          <a:prstGeom prst="rect">
            <a:avLst/>
          </a:prstGeom>
          <a:solidFill>
            <a:srgbClr val="F4F7FA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9" name="Rectangle 68"/>
          <p:cNvSpPr/>
          <p:nvPr/>
        </p:nvSpPr>
        <p:spPr>
          <a:xfrm>
            <a:off x="7909560" y="3675887"/>
            <a:ext cx="1554480" cy="384048"/>
          </a:xfrm>
          <a:prstGeom prst="rect">
            <a:avLst/>
          </a:prstGeom>
          <a:solidFill>
            <a:srgbClr val="FF8F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0" name="TextBox 69"/>
          <p:cNvSpPr txBox="1"/>
          <p:nvPr/>
        </p:nvSpPr>
        <p:spPr>
          <a:xfrm>
            <a:off x="7955280" y="3739896"/>
            <a:ext cx="1463039" cy="2926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</a:rPr>
              <a:t>Medium</a:t>
            </a:r>
          </a:p>
        </p:txBody>
      </p:sp>
      <p:sp>
        <p:nvSpPr>
          <p:cNvPr id="71" name="Rectangle 70"/>
          <p:cNvSpPr/>
          <p:nvPr/>
        </p:nvSpPr>
        <p:spPr>
          <a:xfrm>
            <a:off x="274320" y="4059935"/>
            <a:ext cx="457200" cy="384048"/>
          </a:xfrm>
          <a:prstGeom prst="rect">
            <a:avLst/>
          </a:prstGeom>
          <a:solidFill>
            <a:srgbClr val="FFFFFF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2" name="TextBox 71"/>
          <p:cNvSpPr txBox="1"/>
          <p:nvPr/>
        </p:nvSpPr>
        <p:spPr>
          <a:xfrm>
            <a:off x="320040" y="4123944"/>
            <a:ext cx="365760" cy="2926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1A1A2E"/>
                </a:solidFill>
              </a:rPr>
              <a:t>7</a:t>
            </a:r>
          </a:p>
        </p:txBody>
      </p:sp>
      <p:sp>
        <p:nvSpPr>
          <p:cNvPr id="73" name="Rectangle 72"/>
          <p:cNvSpPr/>
          <p:nvPr/>
        </p:nvSpPr>
        <p:spPr>
          <a:xfrm>
            <a:off x="777240" y="4059935"/>
            <a:ext cx="2926080" cy="384048"/>
          </a:xfrm>
          <a:prstGeom prst="rect">
            <a:avLst/>
          </a:prstGeom>
          <a:solidFill>
            <a:srgbClr val="FFFFFF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4" name="TextBox 73"/>
          <p:cNvSpPr txBox="1"/>
          <p:nvPr/>
        </p:nvSpPr>
        <p:spPr>
          <a:xfrm>
            <a:off x="822960" y="4123944"/>
            <a:ext cx="2834640" cy="2926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1A1A2E"/>
                </a:solidFill>
              </a:rPr>
              <a:t>Array of objects</a:t>
            </a:r>
          </a:p>
        </p:txBody>
      </p:sp>
      <p:sp>
        <p:nvSpPr>
          <p:cNvPr id="75" name="Rectangle 74"/>
          <p:cNvSpPr/>
          <p:nvPr/>
        </p:nvSpPr>
        <p:spPr>
          <a:xfrm>
            <a:off x="3749039" y="4059935"/>
            <a:ext cx="4114800" cy="384048"/>
          </a:xfrm>
          <a:prstGeom prst="rect">
            <a:avLst/>
          </a:prstGeom>
          <a:solidFill>
            <a:srgbClr val="FFFFFF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6" name="TextBox 75"/>
          <p:cNvSpPr txBox="1"/>
          <p:nvPr/>
        </p:nvSpPr>
        <p:spPr>
          <a:xfrm>
            <a:off x="3794759" y="4123944"/>
            <a:ext cx="4023360" cy="2926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1A1A2E"/>
                </a:solidFill>
              </a:rPr>
              <a:t>Variable-length array, 4 fields each</a:t>
            </a:r>
          </a:p>
        </p:txBody>
      </p:sp>
      <p:sp>
        <p:nvSpPr>
          <p:cNvPr id="77" name="Rectangle 76"/>
          <p:cNvSpPr/>
          <p:nvPr/>
        </p:nvSpPr>
        <p:spPr>
          <a:xfrm>
            <a:off x="7909560" y="4059935"/>
            <a:ext cx="1554480" cy="384048"/>
          </a:xfrm>
          <a:prstGeom prst="rect">
            <a:avLst/>
          </a:prstGeom>
          <a:solidFill>
            <a:srgbClr val="FFFFFF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8" name="Rectangle 77"/>
          <p:cNvSpPr/>
          <p:nvPr/>
        </p:nvSpPr>
        <p:spPr>
          <a:xfrm>
            <a:off x="7909560" y="4059935"/>
            <a:ext cx="1554480" cy="384048"/>
          </a:xfrm>
          <a:prstGeom prst="rect">
            <a:avLst/>
          </a:prstGeom>
          <a:solidFill>
            <a:srgbClr val="FF8F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9" name="TextBox 78"/>
          <p:cNvSpPr txBox="1"/>
          <p:nvPr/>
        </p:nvSpPr>
        <p:spPr>
          <a:xfrm>
            <a:off x="7955280" y="4123944"/>
            <a:ext cx="1463039" cy="2926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</a:rPr>
              <a:t>Medium</a:t>
            </a:r>
          </a:p>
        </p:txBody>
      </p:sp>
      <p:sp>
        <p:nvSpPr>
          <p:cNvPr id="80" name="Rectangle 79"/>
          <p:cNvSpPr/>
          <p:nvPr/>
        </p:nvSpPr>
        <p:spPr>
          <a:xfrm>
            <a:off x="274320" y="4443983"/>
            <a:ext cx="457200" cy="384048"/>
          </a:xfrm>
          <a:prstGeom prst="rect">
            <a:avLst/>
          </a:prstGeom>
          <a:solidFill>
            <a:srgbClr val="F4F7FA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1" name="TextBox 80"/>
          <p:cNvSpPr txBox="1"/>
          <p:nvPr/>
        </p:nvSpPr>
        <p:spPr>
          <a:xfrm>
            <a:off x="320040" y="4507992"/>
            <a:ext cx="365760" cy="2926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1A1A2E"/>
                </a:solidFill>
              </a:rPr>
              <a:t>8</a:t>
            </a:r>
          </a:p>
        </p:txBody>
      </p:sp>
      <p:sp>
        <p:nvSpPr>
          <p:cNvPr id="82" name="Rectangle 81"/>
          <p:cNvSpPr/>
          <p:nvPr/>
        </p:nvSpPr>
        <p:spPr>
          <a:xfrm>
            <a:off x="777240" y="4443983"/>
            <a:ext cx="2926080" cy="384048"/>
          </a:xfrm>
          <a:prstGeom prst="rect">
            <a:avLst/>
          </a:prstGeom>
          <a:solidFill>
            <a:srgbClr val="F4F7FA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3" name="TextBox 82"/>
          <p:cNvSpPr txBox="1"/>
          <p:nvPr/>
        </p:nvSpPr>
        <p:spPr>
          <a:xfrm>
            <a:off x="822960" y="4507992"/>
            <a:ext cx="2834640" cy="2926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1A1A2E"/>
                </a:solidFill>
              </a:rPr>
              <a:t>Tool with side-effect warning</a:t>
            </a:r>
          </a:p>
        </p:txBody>
      </p:sp>
      <p:sp>
        <p:nvSpPr>
          <p:cNvPr id="84" name="Rectangle 83"/>
          <p:cNvSpPr/>
          <p:nvPr/>
        </p:nvSpPr>
        <p:spPr>
          <a:xfrm>
            <a:off x="3749039" y="4443983"/>
            <a:ext cx="4114800" cy="384048"/>
          </a:xfrm>
          <a:prstGeom prst="rect">
            <a:avLst/>
          </a:prstGeom>
          <a:solidFill>
            <a:srgbClr val="F4F7FA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5" name="TextBox 84"/>
          <p:cNvSpPr txBox="1"/>
          <p:nvPr/>
        </p:nvSpPr>
        <p:spPr>
          <a:xfrm>
            <a:off x="3794759" y="4507992"/>
            <a:ext cx="4023360" cy="2926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1A1A2E"/>
                </a:solidFill>
              </a:rPr>
              <a:t>Schema includes confirm: boolean</a:t>
            </a:r>
          </a:p>
        </p:txBody>
      </p:sp>
      <p:sp>
        <p:nvSpPr>
          <p:cNvPr id="86" name="Rectangle 85"/>
          <p:cNvSpPr/>
          <p:nvPr/>
        </p:nvSpPr>
        <p:spPr>
          <a:xfrm>
            <a:off x="7909560" y="4443983"/>
            <a:ext cx="1554480" cy="384048"/>
          </a:xfrm>
          <a:prstGeom prst="rect">
            <a:avLst/>
          </a:prstGeom>
          <a:solidFill>
            <a:srgbClr val="F4F7FA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7" name="Rectangle 86"/>
          <p:cNvSpPr/>
          <p:nvPr/>
        </p:nvSpPr>
        <p:spPr>
          <a:xfrm>
            <a:off x="7909560" y="4443983"/>
            <a:ext cx="1554480" cy="384048"/>
          </a:xfrm>
          <a:prstGeom prst="rect">
            <a:avLst/>
          </a:prstGeom>
          <a:solidFill>
            <a:srgbClr val="E539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8" name="TextBox 87"/>
          <p:cNvSpPr txBox="1"/>
          <p:nvPr/>
        </p:nvSpPr>
        <p:spPr>
          <a:xfrm>
            <a:off x="7955280" y="4507992"/>
            <a:ext cx="1463039" cy="2926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</a:rPr>
              <a:t>Complex</a:t>
            </a:r>
          </a:p>
        </p:txBody>
      </p:sp>
      <p:sp>
        <p:nvSpPr>
          <p:cNvPr id="89" name="Rectangle 88"/>
          <p:cNvSpPr/>
          <p:nvPr/>
        </p:nvSpPr>
        <p:spPr>
          <a:xfrm>
            <a:off x="274320" y="4828031"/>
            <a:ext cx="457200" cy="384048"/>
          </a:xfrm>
          <a:prstGeom prst="rect">
            <a:avLst/>
          </a:prstGeom>
          <a:solidFill>
            <a:srgbClr val="FFFFFF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0" name="TextBox 89"/>
          <p:cNvSpPr txBox="1"/>
          <p:nvPr/>
        </p:nvSpPr>
        <p:spPr>
          <a:xfrm>
            <a:off x="320040" y="4892040"/>
            <a:ext cx="365760" cy="2926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1A1A2E"/>
                </a:solidFill>
              </a:rPr>
              <a:t>9</a:t>
            </a:r>
          </a:p>
        </p:txBody>
      </p:sp>
      <p:sp>
        <p:nvSpPr>
          <p:cNvPr id="91" name="Rectangle 90"/>
          <p:cNvSpPr/>
          <p:nvPr/>
        </p:nvSpPr>
        <p:spPr>
          <a:xfrm>
            <a:off x="777240" y="4828031"/>
            <a:ext cx="2926080" cy="384048"/>
          </a:xfrm>
          <a:prstGeom prst="rect">
            <a:avLst/>
          </a:prstGeom>
          <a:solidFill>
            <a:srgbClr val="FFFFFF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2" name="TextBox 91"/>
          <p:cNvSpPr txBox="1"/>
          <p:nvPr/>
        </p:nvSpPr>
        <p:spPr>
          <a:xfrm>
            <a:off x="822960" y="4892040"/>
            <a:ext cx="2834640" cy="2926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1A1A2E"/>
                </a:solidFill>
              </a:rPr>
              <a:t>Ambiguous input → clarify</a:t>
            </a:r>
          </a:p>
        </p:txBody>
      </p:sp>
      <p:sp>
        <p:nvSpPr>
          <p:cNvPr id="93" name="Rectangle 92"/>
          <p:cNvSpPr/>
          <p:nvPr/>
        </p:nvSpPr>
        <p:spPr>
          <a:xfrm>
            <a:off x="3749039" y="4828031"/>
            <a:ext cx="4114800" cy="384048"/>
          </a:xfrm>
          <a:prstGeom prst="rect">
            <a:avLst/>
          </a:prstGeom>
          <a:solidFill>
            <a:srgbClr val="FFFFFF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4" name="TextBox 93"/>
          <p:cNvSpPr txBox="1"/>
          <p:nvPr/>
        </p:nvSpPr>
        <p:spPr>
          <a:xfrm>
            <a:off x="3794759" y="4892040"/>
            <a:ext cx="4023360" cy="2926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1A1A2E"/>
                </a:solidFill>
              </a:rPr>
              <a:t>Model decides: call tool or ask user</a:t>
            </a:r>
          </a:p>
        </p:txBody>
      </p:sp>
      <p:sp>
        <p:nvSpPr>
          <p:cNvPr id="95" name="Rectangle 94"/>
          <p:cNvSpPr/>
          <p:nvPr/>
        </p:nvSpPr>
        <p:spPr>
          <a:xfrm>
            <a:off x="7909560" y="4828031"/>
            <a:ext cx="1554480" cy="384048"/>
          </a:xfrm>
          <a:prstGeom prst="rect">
            <a:avLst/>
          </a:prstGeom>
          <a:solidFill>
            <a:srgbClr val="FFFFFF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6" name="Rectangle 95"/>
          <p:cNvSpPr/>
          <p:nvPr/>
        </p:nvSpPr>
        <p:spPr>
          <a:xfrm>
            <a:off x="7909560" y="4828031"/>
            <a:ext cx="1554480" cy="384048"/>
          </a:xfrm>
          <a:prstGeom prst="rect">
            <a:avLst/>
          </a:prstGeom>
          <a:solidFill>
            <a:srgbClr val="E539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7" name="TextBox 96"/>
          <p:cNvSpPr txBox="1"/>
          <p:nvPr/>
        </p:nvSpPr>
        <p:spPr>
          <a:xfrm>
            <a:off x="7955280" y="4892040"/>
            <a:ext cx="1463039" cy="2926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</a:rPr>
              <a:t>Complex</a:t>
            </a:r>
          </a:p>
        </p:txBody>
      </p:sp>
      <p:sp>
        <p:nvSpPr>
          <p:cNvPr id="98" name="Rectangle 97"/>
          <p:cNvSpPr/>
          <p:nvPr/>
        </p:nvSpPr>
        <p:spPr>
          <a:xfrm>
            <a:off x="274320" y="5212080"/>
            <a:ext cx="457200" cy="384048"/>
          </a:xfrm>
          <a:prstGeom prst="rect">
            <a:avLst/>
          </a:prstGeom>
          <a:solidFill>
            <a:srgbClr val="F4F7FA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9" name="TextBox 98"/>
          <p:cNvSpPr txBox="1"/>
          <p:nvPr/>
        </p:nvSpPr>
        <p:spPr>
          <a:xfrm>
            <a:off x="320040" y="5276088"/>
            <a:ext cx="365760" cy="2926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1A1A2E"/>
                </a:solidFill>
              </a:rPr>
              <a:t>10</a:t>
            </a:r>
          </a:p>
        </p:txBody>
      </p:sp>
      <p:sp>
        <p:nvSpPr>
          <p:cNvPr id="100" name="Rectangle 99"/>
          <p:cNvSpPr/>
          <p:nvPr/>
        </p:nvSpPr>
        <p:spPr>
          <a:xfrm>
            <a:off x="777240" y="5212080"/>
            <a:ext cx="2926080" cy="384048"/>
          </a:xfrm>
          <a:prstGeom prst="rect">
            <a:avLst/>
          </a:prstGeom>
          <a:solidFill>
            <a:srgbClr val="F4F7FA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1" name="TextBox 100"/>
          <p:cNvSpPr txBox="1"/>
          <p:nvPr/>
        </p:nvSpPr>
        <p:spPr>
          <a:xfrm>
            <a:off x="822960" y="5276088"/>
            <a:ext cx="2834640" cy="2926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1A1A2E"/>
                </a:solidFill>
              </a:rPr>
              <a:t>Multi-model handoff schema</a:t>
            </a:r>
          </a:p>
        </p:txBody>
      </p:sp>
      <p:sp>
        <p:nvSpPr>
          <p:cNvPr id="102" name="Rectangle 101"/>
          <p:cNvSpPr/>
          <p:nvPr/>
        </p:nvSpPr>
        <p:spPr>
          <a:xfrm>
            <a:off x="3749039" y="5212080"/>
            <a:ext cx="4114800" cy="384048"/>
          </a:xfrm>
          <a:prstGeom prst="rect">
            <a:avLst/>
          </a:prstGeom>
          <a:solidFill>
            <a:srgbClr val="F4F7FA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3" name="TextBox 102"/>
          <p:cNvSpPr txBox="1"/>
          <p:nvPr/>
        </p:nvSpPr>
        <p:spPr>
          <a:xfrm>
            <a:off x="3794759" y="5276088"/>
            <a:ext cx="4023360" cy="2926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1A1A2E"/>
                </a:solidFill>
              </a:rPr>
              <a:t>Output consumed by a second model</a:t>
            </a:r>
          </a:p>
        </p:txBody>
      </p:sp>
      <p:sp>
        <p:nvSpPr>
          <p:cNvPr id="104" name="Rectangle 103"/>
          <p:cNvSpPr/>
          <p:nvPr/>
        </p:nvSpPr>
        <p:spPr>
          <a:xfrm>
            <a:off x="7909560" y="5212080"/>
            <a:ext cx="1554480" cy="384048"/>
          </a:xfrm>
          <a:prstGeom prst="rect">
            <a:avLst/>
          </a:prstGeom>
          <a:solidFill>
            <a:srgbClr val="F4F7FA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5" name="Rectangle 104"/>
          <p:cNvSpPr/>
          <p:nvPr/>
        </p:nvSpPr>
        <p:spPr>
          <a:xfrm>
            <a:off x="7909560" y="5212080"/>
            <a:ext cx="1554480" cy="384048"/>
          </a:xfrm>
          <a:prstGeom prst="rect">
            <a:avLst/>
          </a:prstGeom>
          <a:solidFill>
            <a:srgbClr val="E539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6" name="TextBox 105"/>
          <p:cNvSpPr txBox="1"/>
          <p:nvPr/>
        </p:nvSpPr>
        <p:spPr>
          <a:xfrm>
            <a:off x="7955280" y="5276088"/>
            <a:ext cx="1463039" cy="2926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</a:rPr>
              <a:t>Complex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4F7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280160"/>
          </a:xfrm>
          <a:prstGeom prst="rect">
            <a:avLst/>
          </a:prstGeom>
          <a:solidFill>
            <a:srgbClr val="101B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109728"/>
            <a:ext cx="114300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</a:rPr>
              <a:t>Results — Determinism Scores by Category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685800"/>
            <a:ext cx="11430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B0C4DE"/>
                </a:solidFill>
              </a:rPr>
              <a:t>5 runs each, temperature = 0  ·  Koenig AI Academy internal benchmark Q2 2026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101B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274320" y="6510528"/>
            <a:ext cx="9144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FFFFFF"/>
                </a:solidFill>
              </a:rPr>
              <a:t>Picking a Frontier Model · Q2 2026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430000" y="6510528"/>
            <a:ext cx="6400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>
                <a:solidFill>
                  <a:srgbClr val="FFFFFF"/>
                </a:solidFill>
              </a:rPr>
              <a:t>6 / 12</a:t>
            </a:r>
          </a:p>
        </p:txBody>
      </p:sp>
      <p:sp>
        <p:nvSpPr>
          <p:cNvPr id="9" name="Rectangle 8"/>
          <p:cNvSpPr/>
          <p:nvPr/>
        </p:nvSpPr>
        <p:spPr>
          <a:xfrm>
            <a:off x="274320" y="1371600"/>
            <a:ext cx="3657600" cy="402336"/>
          </a:xfrm>
          <a:prstGeom prst="rect">
            <a:avLst/>
          </a:prstGeom>
          <a:solidFill>
            <a:srgbClr val="101B3C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47472" y="1435608"/>
            <a:ext cx="352044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FFFFF"/>
                </a:solidFill>
              </a:rPr>
              <a:t>Category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977639" y="1371600"/>
            <a:ext cx="2286000" cy="402336"/>
          </a:xfrm>
          <a:prstGeom prst="rect">
            <a:avLst/>
          </a:prstGeom>
          <a:solidFill>
            <a:srgbClr val="101B3C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050791" y="1435608"/>
            <a:ext cx="214884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</a:rPr>
              <a:t>Opus 4.7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309360" y="1371600"/>
            <a:ext cx="2286000" cy="402336"/>
          </a:xfrm>
          <a:prstGeom prst="rect">
            <a:avLst/>
          </a:prstGeom>
          <a:solidFill>
            <a:srgbClr val="101B3C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82512" y="1435608"/>
            <a:ext cx="214884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</a:rPr>
              <a:t>GPT-5.5</a:t>
            </a:r>
          </a:p>
        </p:txBody>
      </p:sp>
      <p:sp>
        <p:nvSpPr>
          <p:cNvPr id="15" name="Rectangle 14"/>
          <p:cNvSpPr/>
          <p:nvPr/>
        </p:nvSpPr>
        <p:spPr>
          <a:xfrm>
            <a:off x="8641080" y="1371600"/>
            <a:ext cx="2560320" cy="402336"/>
          </a:xfrm>
          <a:prstGeom prst="rect">
            <a:avLst/>
          </a:prstGeom>
          <a:solidFill>
            <a:srgbClr val="101B3C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714232" y="1435608"/>
            <a:ext cx="242316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</a:rPr>
              <a:t>Gemini 3.1 Pro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74320" y="1773936"/>
            <a:ext cx="3657600" cy="402336"/>
          </a:xfrm>
          <a:prstGeom prst="rect">
            <a:avLst/>
          </a:prstGeom>
          <a:solidFill>
            <a:srgbClr val="FFFFFF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347472" y="1837943"/>
            <a:ext cx="352044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1A1A2E"/>
                </a:solidFill>
              </a:rPr>
              <a:t>1. Simple lookup</a:t>
            </a:r>
          </a:p>
        </p:txBody>
      </p:sp>
      <p:sp>
        <p:nvSpPr>
          <p:cNvPr id="19" name="Rectangle 18"/>
          <p:cNvSpPr/>
          <p:nvPr/>
        </p:nvSpPr>
        <p:spPr>
          <a:xfrm>
            <a:off x="3977639" y="1773936"/>
            <a:ext cx="2286000" cy="402336"/>
          </a:xfrm>
          <a:prstGeom prst="rect">
            <a:avLst/>
          </a:prstGeom>
          <a:solidFill>
            <a:srgbClr val="FFFFFF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4050791" y="1837943"/>
            <a:ext cx="214884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>
                <a:solidFill>
                  <a:srgbClr val="1B873A"/>
                </a:solidFill>
              </a:rPr>
              <a:t>100%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309360" y="1773936"/>
            <a:ext cx="2286000" cy="402336"/>
          </a:xfrm>
          <a:prstGeom prst="rect">
            <a:avLst/>
          </a:prstGeom>
          <a:solidFill>
            <a:srgbClr val="FFFFFF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382512" y="1837943"/>
            <a:ext cx="214884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>
                <a:solidFill>
                  <a:srgbClr val="1B873A"/>
                </a:solidFill>
              </a:rPr>
              <a:t>100%</a:t>
            </a:r>
          </a:p>
        </p:txBody>
      </p:sp>
      <p:sp>
        <p:nvSpPr>
          <p:cNvPr id="23" name="Rectangle 22"/>
          <p:cNvSpPr/>
          <p:nvPr/>
        </p:nvSpPr>
        <p:spPr>
          <a:xfrm>
            <a:off x="8641080" y="1773936"/>
            <a:ext cx="2560320" cy="402336"/>
          </a:xfrm>
          <a:prstGeom prst="rect">
            <a:avLst/>
          </a:prstGeom>
          <a:solidFill>
            <a:srgbClr val="FFFFFF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8714232" y="1837943"/>
            <a:ext cx="242316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>
                <a:solidFill>
                  <a:srgbClr val="1B873A"/>
                </a:solidFill>
              </a:rPr>
              <a:t>100%</a:t>
            </a:r>
          </a:p>
        </p:txBody>
      </p:sp>
      <p:sp>
        <p:nvSpPr>
          <p:cNvPr id="25" name="Rectangle 24"/>
          <p:cNvSpPr/>
          <p:nvPr/>
        </p:nvSpPr>
        <p:spPr>
          <a:xfrm>
            <a:off x="274320" y="2176272"/>
            <a:ext cx="3657600" cy="402336"/>
          </a:xfrm>
          <a:prstGeom prst="rect">
            <a:avLst/>
          </a:prstGeom>
          <a:solidFill>
            <a:srgbClr val="F4F7FA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347472" y="2240279"/>
            <a:ext cx="352044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1A1A2E"/>
                </a:solidFill>
              </a:rPr>
              <a:t>2. Action + confirmation</a:t>
            </a:r>
          </a:p>
        </p:txBody>
      </p:sp>
      <p:sp>
        <p:nvSpPr>
          <p:cNvPr id="27" name="Rectangle 26"/>
          <p:cNvSpPr/>
          <p:nvPr/>
        </p:nvSpPr>
        <p:spPr>
          <a:xfrm>
            <a:off x="3977639" y="2176272"/>
            <a:ext cx="2286000" cy="402336"/>
          </a:xfrm>
          <a:prstGeom prst="rect">
            <a:avLst/>
          </a:prstGeom>
          <a:solidFill>
            <a:srgbClr val="F4F7FA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4050791" y="2240279"/>
            <a:ext cx="214884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>
                <a:solidFill>
                  <a:srgbClr val="1B873A"/>
                </a:solidFill>
              </a:rPr>
              <a:t>100%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309360" y="2176272"/>
            <a:ext cx="2286000" cy="402336"/>
          </a:xfrm>
          <a:prstGeom prst="rect">
            <a:avLst/>
          </a:prstGeom>
          <a:solidFill>
            <a:srgbClr val="F4F7FA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382512" y="2240279"/>
            <a:ext cx="214884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>
                <a:solidFill>
                  <a:srgbClr val="1B873A"/>
                </a:solidFill>
              </a:rPr>
              <a:t>100%</a:t>
            </a:r>
          </a:p>
        </p:txBody>
      </p:sp>
      <p:sp>
        <p:nvSpPr>
          <p:cNvPr id="31" name="Rectangle 30"/>
          <p:cNvSpPr/>
          <p:nvPr/>
        </p:nvSpPr>
        <p:spPr>
          <a:xfrm>
            <a:off x="8641080" y="2176272"/>
            <a:ext cx="2560320" cy="402336"/>
          </a:xfrm>
          <a:prstGeom prst="rect">
            <a:avLst/>
          </a:prstGeom>
          <a:solidFill>
            <a:srgbClr val="F4F7FA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8714232" y="2240279"/>
            <a:ext cx="242316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>
                <a:solidFill>
                  <a:srgbClr val="1B873A"/>
                </a:solidFill>
              </a:rPr>
              <a:t>96%</a:t>
            </a:r>
          </a:p>
        </p:txBody>
      </p:sp>
      <p:sp>
        <p:nvSpPr>
          <p:cNvPr id="33" name="Rectangle 32"/>
          <p:cNvSpPr/>
          <p:nvPr/>
        </p:nvSpPr>
        <p:spPr>
          <a:xfrm>
            <a:off x="274320" y="2578608"/>
            <a:ext cx="3657600" cy="402336"/>
          </a:xfrm>
          <a:prstGeom prst="rect">
            <a:avLst/>
          </a:prstGeom>
          <a:solidFill>
            <a:srgbClr val="FFFFFF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347472" y="2642616"/>
            <a:ext cx="352044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1A1A2E"/>
                </a:solidFill>
              </a:rPr>
              <a:t>3. Structured extraction</a:t>
            </a:r>
          </a:p>
        </p:txBody>
      </p:sp>
      <p:sp>
        <p:nvSpPr>
          <p:cNvPr id="35" name="Rectangle 34"/>
          <p:cNvSpPr/>
          <p:nvPr/>
        </p:nvSpPr>
        <p:spPr>
          <a:xfrm>
            <a:off x="3977639" y="2578608"/>
            <a:ext cx="2286000" cy="402336"/>
          </a:xfrm>
          <a:prstGeom prst="rect">
            <a:avLst/>
          </a:prstGeom>
          <a:solidFill>
            <a:srgbClr val="FFFFFF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4050791" y="2642616"/>
            <a:ext cx="214884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>
                <a:solidFill>
                  <a:srgbClr val="1B873A"/>
                </a:solidFill>
              </a:rPr>
              <a:t>98%</a:t>
            </a:r>
          </a:p>
        </p:txBody>
      </p:sp>
      <p:sp>
        <p:nvSpPr>
          <p:cNvPr id="37" name="Rectangle 36"/>
          <p:cNvSpPr/>
          <p:nvPr/>
        </p:nvSpPr>
        <p:spPr>
          <a:xfrm>
            <a:off x="6309360" y="2578608"/>
            <a:ext cx="2286000" cy="402336"/>
          </a:xfrm>
          <a:prstGeom prst="rect">
            <a:avLst/>
          </a:prstGeom>
          <a:solidFill>
            <a:srgbClr val="FFFFFF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6382512" y="2642616"/>
            <a:ext cx="214884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>
                <a:solidFill>
                  <a:srgbClr val="1B873A"/>
                </a:solidFill>
              </a:rPr>
              <a:t>95%</a:t>
            </a:r>
          </a:p>
        </p:txBody>
      </p:sp>
      <p:sp>
        <p:nvSpPr>
          <p:cNvPr id="39" name="Rectangle 38"/>
          <p:cNvSpPr/>
          <p:nvPr/>
        </p:nvSpPr>
        <p:spPr>
          <a:xfrm>
            <a:off x="8641080" y="2578608"/>
            <a:ext cx="2560320" cy="402336"/>
          </a:xfrm>
          <a:prstGeom prst="rect">
            <a:avLst/>
          </a:prstGeom>
          <a:solidFill>
            <a:srgbClr val="FFFFFF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8714232" y="2642616"/>
            <a:ext cx="242316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>
                <a:solidFill>
                  <a:srgbClr val="1B873A"/>
                </a:solidFill>
              </a:rPr>
              <a:t>91%</a:t>
            </a:r>
          </a:p>
        </p:txBody>
      </p:sp>
      <p:sp>
        <p:nvSpPr>
          <p:cNvPr id="41" name="Rectangle 40"/>
          <p:cNvSpPr/>
          <p:nvPr/>
        </p:nvSpPr>
        <p:spPr>
          <a:xfrm>
            <a:off x="274320" y="2980944"/>
            <a:ext cx="3657600" cy="402336"/>
          </a:xfrm>
          <a:prstGeom prst="rect">
            <a:avLst/>
          </a:prstGeom>
          <a:solidFill>
            <a:srgbClr val="F4F7FA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347472" y="3044951"/>
            <a:ext cx="352044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1A1A2E"/>
                </a:solidFill>
              </a:rPr>
              <a:t>4. Conditional routing</a:t>
            </a:r>
          </a:p>
        </p:txBody>
      </p:sp>
      <p:sp>
        <p:nvSpPr>
          <p:cNvPr id="43" name="Rectangle 42"/>
          <p:cNvSpPr/>
          <p:nvPr/>
        </p:nvSpPr>
        <p:spPr>
          <a:xfrm>
            <a:off x="3977639" y="2980944"/>
            <a:ext cx="2286000" cy="402336"/>
          </a:xfrm>
          <a:prstGeom prst="rect">
            <a:avLst/>
          </a:prstGeom>
          <a:solidFill>
            <a:srgbClr val="F4F7FA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4050791" y="3044951"/>
            <a:ext cx="214884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>
                <a:solidFill>
                  <a:srgbClr val="1B873A"/>
                </a:solidFill>
              </a:rPr>
              <a:t>98%</a:t>
            </a:r>
          </a:p>
        </p:txBody>
      </p:sp>
      <p:sp>
        <p:nvSpPr>
          <p:cNvPr id="45" name="Rectangle 44"/>
          <p:cNvSpPr/>
          <p:nvPr/>
        </p:nvSpPr>
        <p:spPr>
          <a:xfrm>
            <a:off x="6309360" y="2980944"/>
            <a:ext cx="2286000" cy="402336"/>
          </a:xfrm>
          <a:prstGeom prst="rect">
            <a:avLst/>
          </a:prstGeom>
          <a:solidFill>
            <a:srgbClr val="F4F7FA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6382512" y="3044951"/>
            <a:ext cx="214884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>
                <a:solidFill>
                  <a:srgbClr val="1B873A"/>
                </a:solidFill>
              </a:rPr>
              <a:t>94%</a:t>
            </a:r>
          </a:p>
        </p:txBody>
      </p:sp>
      <p:sp>
        <p:nvSpPr>
          <p:cNvPr id="47" name="Rectangle 46"/>
          <p:cNvSpPr/>
          <p:nvPr/>
        </p:nvSpPr>
        <p:spPr>
          <a:xfrm>
            <a:off x="8641080" y="2980944"/>
            <a:ext cx="2560320" cy="402336"/>
          </a:xfrm>
          <a:prstGeom prst="rect">
            <a:avLst/>
          </a:prstGeom>
          <a:solidFill>
            <a:srgbClr val="F4F7FA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8714232" y="3044951"/>
            <a:ext cx="242316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>
                <a:solidFill>
                  <a:srgbClr val="FF8F00"/>
                </a:solidFill>
              </a:rPr>
              <a:t>88%</a:t>
            </a:r>
          </a:p>
        </p:txBody>
      </p:sp>
      <p:sp>
        <p:nvSpPr>
          <p:cNvPr id="49" name="Rectangle 48"/>
          <p:cNvSpPr/>
          <p:nvPr/>
        </p:nvSpPr>
        <p:spPr>
          <a:xfrm>
            <a:off x="274320" y="3383280"/>
            <a:ext cx="3657600" cy="402336"/>
          </a:xfrm>
          <a:prstGeom prst="rect">
            <a:avLst/>
          </a:prstGeom>
          <a:solidFill>
            <a:srgbClr val="FFFFFF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TextBox 49"/>
          <p:cNvSpPr txBox="1"/>
          <p:nvPr/>
        </p:nvSpPr>
        <p:spPr>
          <a:xfrm>
            <a:off x="347472" y="3447288"/>
            <a:ext cx="352044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1A1A2E"/>
                </a:solidFill>
              </a:rPr>
              <a:t>5. Multi-tool sequence</a:t>
            </a:r>
          </a:p>
        </p:txBody>
      </p:sp>
      <p:sp>
        <p:nvSpPr>
          <p:cNvPr id="51" name="Rectangle 50"/>
          <p:cNvSpPr/>
          <p:nvPr/>
        </p:nvSpPr>
        <p:spPr>
          <a:xfrm>
            <a:off x="3977639" y="3383280"/>
            <a:ext cx="2286000" cy="402336"/>
          </a:xfrm>
          <a:prstGeom prst="rect">
            <a:avLst/>
          </a:prstGeom>
          <a:solidFill>
            <a:srgbClr val="FFFFFF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TextBox 51"/>
          <p:cNvSpPr txBox="1"/>
          <p:nvPr/>
        </p:nvSpPr>
        <p:spPr>
          <a:xfrm>
            <a:off x="4050791" y="3447288"/>
            <a:ext cx="214884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>
                <a:solidFill>
                  <a:srgbClr val="1B873A"/>
                </a:solidFill>
              </a:rPr>
              <a:t>94%</a:t>
            </a:r>
          </a:p>
        </p:txBody>
      </p:sp>
      <p:sp>
        <p:nvSpPr>
          <p:cNvPr id="53" name="Rectangle 52"/>
          <p:cNvSpPr/>
          <p:nvPr/>
        </p:nvSpPr>
        <p:spPr>
          <a:xfrm>
            <a:off x="6309360" y="3383280"/>
            <a:ext cx="2286000" cy="402336"/>
          </a:xfrm>
          <a:prstGeom prst="rect">
            <a:avLst/>
          </a:prstGeom>
          <a:solidFill>
            <a:srgbClr val="FFFFFF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TextBox 53"/>
          <p:cNvSpPr txBox="1"/>
          <p:nvPr/>
        </p:nvSpPr>
        <p:spPr>
          <a:xfrm>
            <a:off x="6382512" y="3447288"/>
            <a:ext cx="214884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>
                <a:solidFill>
                  <a:srgbClr val="1B873A"/>
                </a:solidFill>
              </a:rPr>
              <a:t>90%</a:t>
            </a:r>
          </a:p>
        </p:txBody>
      </p:sp>
      <p:sp>
        <p:nvSpPr>
          <p:cNvPr id="55" name="Rectangle 54"/>
          <p:cNvSpPr/>
          <p:nvPr/>
        </p:nvSpPr>
        <p:spPr>
          <a:xfrm>
            <a:off x="8641080" y="3383280"/>
            <a:ext cx="2560320" cy="402336"/>
          </a:xfrm>
          <a:prstGeom prst="rect">
            <a:avLst/>
          </a:prstGeom>
          <a:solidFill>
            <a:srgbClr val="FFFFFF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TextBox 55"/>
          <p:cNvSpPr txBox="1"/>
          <p:nvPr/>
        </p:nvSpPr>
        <p:spPr>
          <a:xfrm>
            <a:off x="8714232" y="3447288"/>
            <a:ext cx="242316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>
                <a:solidFill>
                  <a:srgbClr val="FF8F00"/>
                </a:solidFill>
              </a:rPr>
              <a:t>84%</a:t>
            </a:r>
          </a:p>
        </p:txBody>
      </p:sp>
      <p:sp>
        <p:nvSpPr>
          <p:cNvPr id="57" name="Rectangle 56"/>
          <p:cNvSpPr/>
          <p:nvPr/>
        </p:nvSpPr>
        <p:spPr>
          <a:xfrm>
            <a:off x="274320" y="3785616"/>
            <a:ext cx="3657600" cy="402336"/>
          </a:xfrm>
          <a:prstGeom prst="rect">
            <a:avLst/>
          </a:prstGeom>
          <a:solidFill>
            <a:srgbClr val="F4F7FA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TextBox 57"/>
          <p:cNvSpPr txBox="1"/>
          <p:nvPr/>
        </p:nvSpPr>
        <p:spPr>
          <a:xfrm>
            <a:off x="347472" y="3849624"/>
            <a:ext cx="352044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1A1A2E"/>
                </a:solidFill>
              </a:rPr>
              <a:t>6. Nested object</a:t>
            </a:r>
          </a:p>
        </p:txBody>
      </p:sp>
      <p:sp>
        <p:nvSpPr>
          <p:cNvPr id="59" name="Rectangle 58"/>
          <p:cNvSpPr/>
          <p:nvPr/>
        </p:nvSpPr>
        <p:spPr>
          <a:xfrm>
            <a:off x="3977639" y="3785616"/>
            <a:ext cx="2286000" cy="402336"/>
          </a:xfrm>
          <a:prstGeom prst="rect">
            <a:avLst/>
          </a:prstGeom>
          <a:solidFill>
            <a:srgbClr val="F4F7FA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TextBox 59"/>
          <p:cNvSpPr txBox="1"/>
          <p:nvPr/>
        </p:nvSpPr>
        <p:spPr>
          <a:xfrm>
            <a:off x="4050791" y="3849624"/>
            <a:ext cx="214884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>
                <a:solidFill>
                  <a:srgbClr val="FF8F00"/>
                </a:solidFill>
              </a:rPr>
              <a:t>88%</a:t>
            </a:r>
          </a:p>
        </p:txBody>
      </p:sp>
      <p:sp>
        <p:nvSpPr>
          <p:cNvPr id="61" name="Rectangle 60"/>
          <p:cNvSpPr/>
          <p:nvPr/>
        </p:nvSpPr>
        <p:spPr>
          <a:xfrm>
            <a:off x="6309360" y="3785616"/>
            <a:ext cx="2286000" cy="402336"/>
          </a:xfrm>
          <a:prstGeom prst="rect">
            <a:avLst/>
          </a:prstGeom>
          <a:solidFill>
            <a:srgbClr val="F4F7FA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2" name="TextBox 61"/>
          <p:cNvSpPr txBox="1"/>
          <p:nvPr/>
        </p:nvSpPr>
        <p:spPr>
          <a:xfrm>
            <a:off x="6382512" y="3849624"/>
            <a:ext cx="214884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>
                <a:solidFill>
                  <a:srgbClr val="FF8F00"/>
                </a:solidFill>
              </a:rPr>
              <a:t>82%</a:t>
            </a:r>
          </a:p>
        </p:txBody>
      </p:sp>
      <p:sp>
        <p:nvSpPr>
          <p:cNvPr id="63" name="Rectangle 62"/>
          <p:cNvSpPr/>
          <p:nvPr/>
        </p:nvSpPr>
        <p:spPr>
          <a:xfrm>
            <a:off x="8641080" y="3785616"/>
            <a:ext cx="2560320" cy="402336"/>
          </a:xfrm>
          <a:prstGeom prst="rect">
            <a:avLst/>
          </a:prstGeom>
          <a:solidFill>
            <a:srgbClr val="F4F7FA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4" name="TextBox 63"/>
          <p:cNvSpPr txBox="1"/>
          <p:nvPr/>
        </p:nvSpPr>
        <p:spPr>
          <a:xfrm>
            <a:off x="8714232" y="3849624"/>
            <a:ext cx="242316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>
                <a:solidFill>
                  <a:srgbClr val="E53935"/>
                </a:solidFill>
              </a:rPr>
              <a:t>74%</a:t>
            </a:r>
          </a:p>
        </p:txBody>
      </p:sp>
      <p:sp>
        <p:nvSpPr>
          <p:cNvPr id="65" name="Rectangle 64"/>
          <p:cNvSpPr/>
          <p:nvPr/>
        </p:nvSpPr>
        <p:spPr>
          <a:xfrm>
            <a:off x="274320" y="4187952"/>
            <a:ext cx="3657600" cy="402336"/>
          </a:xfrm>
          <a:prstGeom prst="rect">
            <a:avLst/>
          </a:prstGeom>
          <a:solidFill>
            <a:srgbClr val="FFFFFF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6" name="TextBox 65"/>
          <p:cNvSpPr txBox="1"/>
          <p:nvPr/>
        </p:nvSpPr>
        <p:spPr>
          <a:xfrm>
            <a:off x="347472" y="4251960"/>
            <a:ext cx="352044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1A1A2E"/>
                </a:solidFill>
              </a:rPr>
              <a:t>7. Array of objects</a:t>
            </a:r>
          </a:p>
        </p:txBody>
      </p:sp>
      <p:sp>
        <p:nvSpPr>
          <p:cNvPr id="67" name="Rectangle 66"/>
          <p:cNvSpPr/>
          <p:nvPr/>
        </p:nvSpPr>
        <p:spPr>
          <a:xfrm>
            <a:off x="3977639" y="4187952"/>
            <a:ext cx="2286000" cy="402336"/>
          </a:xfrm>
          <a:prstGeom prst="rect">
            <a:avLst/>
          </a:prstGeom>
          <a:solidFill>
            <a:srgbClr val="FFFFFF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8" name="TextBox 67"/>
          <p:cNvSpPr txBox="1"/>
          <p:nvPr/>
        </p:nvSpPr>
        <p:spPr>
          <a:xfrm>
            <a:off x="4050791" y="4251960"/>
            <a:ext cx="214884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>
                <a:solidFill>
                  <a:srgbClr val="FF8F00"/>
                </a:solidFill>
              </a:rPr>
              <a:t>86%</a:t>
            </a:r>
          </a:p>
        </p:txBody>
      </p:sp>
      <p:sp>
        <p:nvSpPr>
          <p:cNvPr id="69" name="Rectangle 68"/>
          <p:cNvSpPr/>
          <p:nvPr/>
        </p:nvSpPr>
        <p:spPr>
          <a:xfrm>
            <a:off x="6309360" y="4187952"/>
            <a:ext cx="2286000" cy="402336"/>
          </a:xfrm>
          <a:prstGeom prst="rect">
            <a:avLst/>
          </a:prstGeom>
          <a:solidFill>
            <a:srgbClr val="FFFFFF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0" name="TextBox 69"/>
          <p:cNvSpPr txBox="1"/>
          <p:nvPr/>
        </p:nvSpPr>
        <p:spPr>
          <a:xfrm>
            <a:off x="6382512" y="4251960"/>
            <a:ext cx="214884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>
                <a:solidFill>
                  <a:srgbClr val="FF8F00"/>
                </a:solidFill>
              </a:rPr>
              <a:t>80%</a:t>
            </a:r>
          </a:p>
        </p:txBody>
      </p:sp>
      <p:sp>
        <p:nvSpPr>
          <p:cNvPr id="71" name="Rectangle 70"/>
          <p:cNvSpPr/>
          <p:nvPr/>
        </p:nvSpPr>
        <p:spPr>
          <a:xfrm>
            <a:off x="8641080" y="4187952"/>
            <a:ext cx="2560320" cy="402336"/>
          </a:xfrm>
          <a:prstGeom prst="rect">
            <a:avLst/>
          </a:prstGeom>
          <a:solidFill>
            <a:srgbClr val="FFFFFF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2" name="TextBox 71"/>
          <p:cNvSpPr txBox="1"/>
          <p:nvPr/>
        </p:nvSpPr>
        <p:spPr>
          <a:xfrm>
            <a:off x="8714232" y="4251960"/>
            <a:ext cx="242316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>
                <a:solidFill>
                  <a:srgbClr val="E53935"/>
                </a:solidFill>
              </a:rPr>
              <a:t>72%</a:t>
            </a:r>
          </a:p>
        </p:txBody>
      </p:sp>
      <p:sp>
        <p:nvSpPr>
          <p:cNvPr id="73" name="Rectangle 72"/>
          <p:cNvSpPr/>
          <p:nvPr/>
        </p:nvSpPr>
        <p:spPr>
          <a:xfrm>
            <a:off x="274320" y="4590288"/>
            <a:ext cx="3657600" cy="402336"/>
          </a:xfrm>
          <a:prstGeom prst="rect">
            <a:avLst/>
          </a:prstGeom>
          <a:solidFill>
            <a:srgbClr val="F4F7FA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4" name="TextBox 73"/>
          <p:cNvSpPr txBox="1"/>
          <p:nvPr/>
        </p:nvSpPr>
        <p:spPr>
          <a:xfrm>
            <a:off x="347472" y="4654296"/>
            <a:ext cx="352044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1A1A2E"/>
                </a:solidFill>
              </a:rPr>
              <a:t>8. Side-effect warning</a:t>
            </a:r>
          </a:p>
        </p:txBody>
      </p:sp>
      <p:sp>
        <p:nvSpPr>
          <p:cNvPr id="75" name="Rectangle 74"/>
          <p:cNvSpPr/>
          <p:nvPr/>
        </p:nvSpPr>
        <p:spPr>
          <a:xfrm>
            <a:off x="3977639" y="4590288"/>
            <a:ext cx="2286000" cy="402336"/>
          </a:xfrm>
          <a:prstGeom prst="rect">
            <a:avLst/>
          </a:prstGeom>
          <a:solidFill>
            <a:srgbClr val="F4F7FA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6" name="TextBox 75"/>
          <p:cNvSpPr txBox="1"/>
          <p:nvPr/>
        </p:nvSpPr>
        <p:spPr>
          <a:xfrm>
            <a:off x="4050791" y="4654296"/>
            <a:ext cx="214884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>
                <a:solidFill>
                  <a:srgbClr val="1B873A"/>
                </a:solidFill>
              </a:rPr>
              <a:t>92%</a:t>
            </a:r>
          </a:p>
        </p:txBody>
      </p:sp>
      <p:sp>
        <p:nvSpPr>
          <p:cNvPr id="77" name="Rectangle 76"/>
          <p:cNvSpPr/>
          <p:nvPr/>
        </p:nvSpPr>
        <p:spPr>
          <a:xfrm>
            <a:off x="6309360" y="4590288"/>
            <a:ext cx="2286000" cy="402336"/>
          </a:xfrm>
          <a:prstGeom prst="rect">
            <a:avLst/>
          </a:prstGeom>
          <a:solidFill>
            <a:srgbClr val="F4F7FA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8" name="TextBox 77"/>
          <p:cNvSpPr txBox="1"/>
          <p:nvPr/>
        </p:nvSpPr>
        <p:spPr>
          <a:xfrm>
            <a:off x="6382512" y="4654296"/>
            <a:ext cx="214884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>
                <a:solidFill>
                  <a:srgbClr val="FF8F00"/>
                </a:solidFill>
              </a:rPr>
              <a:t>89%</a:t>
            </a:r>
          </a:p>
        </p:txBody>
      </p:sp>
      <p:sp>
        <p:nvSpPr>
          <p:cNvPr id="79" name="Rectangle 78"/>
          <p:cNvSpPr/>
          <p:nvPr/>
        </p:nvSpPr>
        <p:spPr>
          <a:xfrm>
            <a:off x="8641080" y="4590288"/>
            <a:ext cx="2560320" cy="402336"/>
          </a:xfrm>
          <a:prstGeom prst="rect">
            <a:avLst/>
          </a:prstGeom>
          <a:solidFill>
            <a:srgbClr val="F4F7FA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0" name="TextBox 79"/>
          <p:cNvSpPr txBox="1"/>
          <p:nvPr/>
        </p:nvSpPr>
        <p:spPr>
          <a:xfrm>
            <a:off x="8714232" y="4654296"/>
            <a:ext cx="242316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>
                <a:solidFill>
                  <a:srgbClr val="FF8F00"/>
                </a:solidFill>
              </a:rPr>
              <a:t>82%</a:t>
            </a:r>
          </a:p>
        </p:txBody>
      </p:sp>
      <p:sp>
        <p:nvSpPr>
          <p:cNvPr id="81" name="Rectangle 80"/>
          <p:cNvSpPr/>
          <p:nvPr/>
        </p:nvSpPr>
        <p:spPr>
          <a:xfrm>
            <a:off x="274320" y="4992624"/>
            <a:ext cx="3657600" cy="402336"/>
          </a:xfrm>
          <a:prstGeom prst="rect">
            <a:avLst/>
          </a:prstGeom>
          <a:solidFill>
            <a:srgbClr val="FFFFFF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2" name="TextBox 81"/>
          <p:cNvSpPr txBox="1"/>
          <p:nvPr/>
        </p:nvSpPr>
        <p:spPr>
          <a:xfrm>
            <a:off x="347472" y="5056632"/>
            <a:ext cx="352044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1A1A2E"/>
                </a:solidFill>
              </a:rPr>
              <a:t>9. Ambiguous input</a:t>
            </a:r>
          </a:p>
        </p:txBody>
      </p:sp>
      <p:sp>
        <p:nvSpPr>
          <p:cNvPr id="83" name="Rectangle 82"/>
          <p:cNvSpPr/>
          <p:nvPr/>
        </p:nvSpPr>
        <p:spPr>
          <a:xfrm>
            <a:off x="3977639" y="4992624"/>
            <a:ext cx="2286000" cy="402336"/>
          </a:xfrm>
          <a:prstGeom prst="rect">
            <a:avLst/>
          </a:prstGeom>
          <a:solidFill>
            <a:srgbClr val="FFFFFF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4" name="TextBox 83"/>
          <p:cNvSpPr txBox="1"/>
          <p:nvPr/>
        </p:nvSpPr>
        <p:spPr>
          <a:xfrm>
            <a:off x="4050791" y="5056632"/>
            <a:ext cx="214884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>
                <a:solidFill>
                  <a:srgbClr val="E53935"/>
                </a:solidFill>
              </a:rPr>
              <a:t>78%</a:t>
            </a:r>
          </a:p>
        </p:txBody>
      </p:sp>
      <p:sp>
        <p:nvSpPr>
          <p:cNvPr id="85" name="Rectangle 84"/>
          <p:cNvSpPr/>
          <p:nvPr/>
        </p:nvSpPr>
        <p:spPr>
          <a:xfrm>
            <a:off x="6309360" y="4992624"/>
            <a:ext cx="2286000" cy="402336"/>
          </a:xfrm>
          <a:prstGeom prst="rect">
            <a:avLst/>
          </a:prstGeom>
          <a:solidFill>
            <a:srgbClr val="FFFFFF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6" name="TextBox 85"/>
          <p:cNvSpPr txBox="1"/>
          <p:nvPr/>
        </p:nvSpPr>
        <p:spPr>
          <a:xfrm>
            <a:off x="6382512" y="5056632"/>
            <a:ext cx="214884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>
                <a:solidFill>
                  <a:srgbClr val="E53935"/>
                </a:solidFill>
              </a:rPr>
              <a:t>74%</a:t>
            </a:r>
          </a:p>
        </p:txBody>
      </p:sp>
      <p:sp>
        <p:nvSpPr>
          <p:cNvPr id="87" name="Rectangle 86"/>
          <p:cNvSpPr/>
          <p:nvPr/>
        </p:nvSpPr>
        <p:spPr>
          <a:xfrm>
            <a:off x="8641080" y="4992624"/>
            <a:ext cx="2560320" cy="402336"/>
          </a:xfrm>
          <a:prstGeom prst="rect">
            <a:avLst/>
          </a:prstGeom>
          <a:solidFill>
            <a:srgbClr val="FFFFFF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8" name="TextBox 87"/>
          <p:cNvSpPr txBox="1"/>
          <p:nvPr/>
        </p:nvSpPr>
        <p:spPr>
          <a:xfrm>
            <a:off x="8714232" y="5056632"/>
            <a:ext cx="242316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>
                <a:solidFill>
                  <a:srgbClr val="E53935"/>
                </a:solidFill>
              </a:rPr>
              <a:t>64%</a:t>
            </a:r>
          </a:p>
        </p:txBody>
      </p:sp>
      <p:sp>
        <p:nvSpPr>
          <p:cNvPr id="89" name="Rectangle 88"/>
          <p:cNvSpPr/>
          <p:nvPr/>
        </p:nvSpPr>
        <p:spPr>
          <a:xfrm>
            <a:off x="274320" y="5394960"/>
            <a:ext cx="3657600" cy="402336"/>
          </a:xfrm>
          <a:prstGeom prst="rect">
            <a:avLst/>
          </a:prstGeom>
          <a:solidFill>
            <a:srgbClr val="F4F7FA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0" name="TextBox 89"/>
          <p:cNvSpPr txBox="1"/>
          <p:nvPr/>
        </p:nvSpPr>
        <p:spPr>
          <a:xfrm>
            <a:off x="347472" y="5458968"/>
            <a:ext cx="352044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1A1A2E"/>
                </a:solidFill>
              </a:rPr>
              <a:t>10. Multi-model handoff</a:t>
            </a:r>
          </a:p>
        </p:txBody>
      </p:sp>
      <p:sp>
        <p:nvSpPr>
          <p:cNvPr id="91" name="Rectangle 90"/>
          <p:cNvSpPr/>
          <p:nvPr/>
        </p:nvSpPr>
        <p:spPr>
          <a:xfrm>
            <a:off x="3977639" y="5394960"/>
            <a:ext cx="2286000" cy="402336"/>
          </a:xfrm>
          <a:prstGeom prst="rect">
            <a:avLst/>
          </a:prstGeom>
          <a:solidFill>
            <a:srgbClr val="F4F7FA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2" name="TextBox 91"/>
          <p:cNvSpPr txBox="1"/>
          <p:nvPr/>
        </p:nvSpPr>
        <p:spPr>
          <a:xfrm>
            <a:off x="4050791" y="5458968"/>
            <a:ext cx="214884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>
                <a:solidFill>
                  <a:srgbClr val="FF8F00"/>
                </a:solidFill>
              </a:rPr>
              <a:t>80%</a:t>
            </a:r>
          </a:p>
        </p:txBody>
      </p:sp>
      <p:sp>
        <p:nvSpPr>
          <p:cNvPr id="93" name="Rectangle 92"/>
          <p:cNvSpPr/>
          <p:nvPr/>
        </p:nvSpPr>
        <p:spPr>
          <a:xfrm>
            <a:off x="6309360" y="5394960"/>
            <a:ext cx="2286000" cy="402336"/>
          </a:xfrm>
          <a:prstGeom prst="rect">
            <a:avLst/>
          </a:prstGeom>
          <a:solidFill>
            <a:srgbClr val="F4F7FA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4" name="TextBox 93"/>
          <p:cNvSpPr txBox="1"/>
          <p:nvPr/>
        </p:nvSpPr>
        <p:spPr>
          <a:xfrm>
            <a:off x="6382512" y="5458968"/>
            <a:ext cx="214884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>
                <a:solidFill>
                  <a:srgbClr val="E53935"/>
                </a:solidFill>
              </a:rPr>
              <a:t>76%</a:t>
            </a:r>
          </a:p>
        </p:txBody>
      </p:sp>
      <p:sp>
        <p:nvSpPr>
          <p:cNvPr id="95" name="Rectangle 94"/>
          <p:cNvSpPr/>
          <p:nvPr/>
        </p:nvSpPr>
        <p:spPr>
          <a:xfrm>
            <a:off x="8641080" y="5394960"/>
            <a:ext cx="2560320" cy="402336"/>
          </a:xfrm>
          <a:prstGeom prst="rect">
            <a:avLst/>
          </a:prstGeom>
          <a:solidFill>
            <a:srgbClr val="F4F7FA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6" name="TextBox 95"/>
          <p:cNvSpPr txBox="1"/>
          <p:nvPr/>
        </p:nvSpPr>
        <p:spPr>
          <a:xfrm>
            <a:off x="8714232" y="5458968"/>
            <a:ext cx="242316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>
                <a:solidFill>
                  <a:srgbClr val="E53935"/>
                </a:solidFill>
              </a:rPr>
              <a:t>68%</a:t>
            </a:r>
          </a:p>
        </p:txBody>
      </p:sp>
      <p:sp>
        <p:nvSpPr>
          <p:cNvPr id="97" name="Rectangle 96"/>
          <p:cNvSpPr/>
          <p:nvPr/>
        </p:nvSpPr>
        <p:spPr>
          <a:xfrm>
            <a:off x="274320" y="5797296"/>
            <a:ext cx="3657600" cy="402336"/>
          </a:xfrm>
          <a:prstGeom prst="rect">
            <a:avLst/>
          </a:prstGeom>
          <a:solidFill>
            <a:srgbClr val="E8F5E9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8" name="TextBox 97"/>
          <p:cNvSpPr txBox="1"/>
          <p:nvPr/>
        </p:nvSpPr>
        <p:spPr>
          <a:xfrm>
            <a:off x="347472" y="5861304"/>
            <a:ext cx="352044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101B3C"/>
                </a:solidFill>
              </a:rPr>
              <a:t>AVERAGE</a:t>
            </a:r>
          </a:p>
        </p:txBody>
      </p:sp>
      <p:sp>
        <p:nvSpPr>
          <p:cNvPr id="99" name="Rectangle 98"/>
          <p:cNvSpPr/>
          <p:nvPr/>
        </p:nvSpPr>
        <p:spPr>
          <a:xfrm>
            <a:off x="3977639" y="5797296"/>
            <a:ext cx="2286000" cy="402336"/>
          </a:xfrm>
          <a:prstGeom prst="rect">
            <a:avLst/>
          </a:prstGeom>
          <a:solidFill>
            <a:srgbClr val="E8F5E9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0" name="TextBox 99"/>
          <p:cNvSpPr txBox="1"/>
          <p:nvPr/>
        </p:nvSpPr>
        <p:spPr>
          <a:xfrm>
            <a:off x="4050791" y="5861304"/>
            <a:ext cx="214884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101B3C"/>
                </a:solidFill>
              </a:rPr>
              <a:t>91.4%</a:t>
            </a:r>
          </a:p>
        </p:txBody>
      </p:sp>
      <p:sp>
        <p:nvSpPr>
          <p:cNvPr id="101" name="Rectangle 100"/>
          <p:cNvSpPr/>
          <p:nvPr/>
        </p:nvSpPr>
        <p:spPr>
          <a:xfrm>
            <a:off x="6309360" y="5797296"/>
            <a:ext cx="2286000" cy="402336"/>
          </a:xfrm>
          <a:prstGeom prst="rect">
            <a:avLst/>
          </a:prstGeom>
          <a:solidFill>
            <a:srgbClr val="E8F5E9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2" name="TextBox 101"/>
          <p:cNvSpPr txBox="1"/>
          <p:nvPr/>
        </p:nvSpPr>
        <p:spPr>
          <a:xfrm>
            <a:off x="6382512" y="5861304"/>
            <a:ext cx="214884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101B3C"/>
                </a:solidFill>
              </a:rPr>
              <a:t>88.0%</a:t>
            </a:r>
          </a:p>
        </p:txBody>
      </p:sp>
      <p:sp>
        <p:nvSpPr>
          <p:cNvPr id="103" name="Rectangle 102"/>
          <p:cNvSpPr/>
          <p:nvPr/>
        </p:nvSpPr>
        <p:spPr>
          <a:xfrm>
            <a:off x="8641080" y="5797296"/>
            <a:ext cx="2560320" cy="402336"/>
          </a:xfrm>
          <a:prstGeom prst="rect">
            <a:avLst/>
          </a:prstGeom>
          <a:solidFill>
            <a:srgbClr val="E8F5E9"/>
          </a:solidFill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4" name="TextBox 103"/>
          <p:cNvSpPr txBox="1"/>
          <p:nvPr/>
        </p:nvSpPr>
        <p:spPr>
          <a:xfrm>
            <a:off x="8714232" y="5861304"/>
            <a:ext cx="242316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101B3C"/>
                </a:solidFill>
              </a:rPr>
              <a:t>81.9%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4F7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280160"/>
          </a:xfrm>
          <a:prstGeom prst="rect">
            <a:avLst/>
          </a:prstGeom>
          <a:solidFill>
            <a:srgbClr val="101B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109728"/>
            <a:ext cx="114300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</a:rPr>
              <a:t>4 Headline Findings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685800"/>
            <a:ext cx="11430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B0C4DE"/>
                </a:solidFill>
              </a:rPr>
              <a:t>What the 150-run dataset tells us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101B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274320" y="6510528"/>
            <a:ext cx="9144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FFFFFF"/>
                </a:solidFill>
              </a:rPr>
              <a:t>Picking a Frontier Model · Q2 2026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430000" y="6510528"/>
            <a:ext cx="6400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>
                <a:solidFill>
                  <a:srgbClr val="FFFFFF"/>
                </a:solidFill>
              </a:rPr>
              <a:t>7 / 12</a:t>
            </a:r>
          </a:p>
        </p:txBody>
      </p:sp>
      <p:sp>
        <p:nvSpPr>
          <p:cNvPr id="9" name="Rectangle 8"/>
          <p:cNvSpPr/>
          <p:nvPr/>
        </p:nvSpPr>
        <p:spPr>
          <a:xfrm>
            <a:off x="365760" y="1417320"/>
            <a:ext cx="502920" cy="502920"/>
          </a:xfrm>
          <a:prstGeom prst="rect">
            <a:avLst/>
          </a:prstGeom>
          <a:solidFill>
            <a:srgbClr val="00968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65760" y="1417320"/>
            <a:ext cx="5029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60120" y="1417320"/>
            <a:ext cx="52120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101B3C"/>
                </a:solidFill>
              </a:rPr>
              <a:t>Simple schemas: model choice doesn't matter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60120" y="1965960"/>
            <a:ext cx="521208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A1A2E"/>
                </a:solidFill>
              </a:rPr>
              <a:t>Categories 1–2 hit near-100% determinism on all three models.
If your use case is flat schemas with ≤3 fields, pick on price/latency.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309360" y="1417320"/>
            <a:ext cx="502920" cy="502920"/>
          </a:xfrm>
          <a:prstGeom prst="rect">
            <a:avLst/>
          </a:prstGeom>
          <a:solidFill>
            <a:srgbClr val="101B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09360" y="1417320"/>
            <a:ext cx="5029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03720" y="1417320"/>
            <a:ext cx="52120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101B3C"/>
                </a:solidFill>
              </a:rPr>
              <a:t>The gap widens dramatically at complexity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903720" y="1965960"/>
            <a:ext cx="521208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A1A2E"/>
                </a:solidFill>
              </a:rPr>
              <a:t>Opus 4.7 leads Gemini by 0 pts at Cat 1 — and 12 pts at Cat 10.
Match your model to schema complexity, not prompt complexity.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65760" y="3886200"/>
            <a:ext cx="502920" cy="502920"/>
          </a:xfrm>
          <a:prstGeom prst="rect">
            <a:avLst/>
          </a:prstGeom>
          <a:solidFill>
            <a:srgbClr val="E539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365760" y="3886200"/>
            <a:ext cx="5029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60120" y="3886200"/>
            <a:ext cx="52120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101B3C"/>
                </a:solidFill>
              </a:rPr>
              <a:t>GPT-5.5 + strict JSON schema closes the gap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60120" y="4434840"/>
            <a:ext cx="521208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A1A2E"/>
                </a:solidFill>
              </a:rPr>
              <a:t>One API parameter — strict: true — lifts GPT-5.5 from 88% to 93%+.
Bigger lever than model choice for structured-output reliability.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309360" y="3886200"/>
            <a:ext cx="502920" cy="502920"/>
          </a:xfrm>
          <a:prstGeom prst="rect">
            <a:avLst/>
          </a:prstGeom>
          <a:solidFill>
            <a:srgbClr val="FF8F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309360" y="3886200"/>
            <a:ext cx="5029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903720" y="3886200"/>
            <a:ext cx="52120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101B3C"/>
                </a:solidFill>
              </a:rPr>
              <a:t>Category 9 (ambiguous input) is the universal weakness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903720" y="4434840"/>
            <a:ext cx="521208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A1A2E"/>
                </a:solidFill>
              </a:rPr>
              <a:t>All three models score lowest here. If your pipeline receives
ambiguous inputs, plan for retry logic regardless of model.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4F7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280160"/>
          </a:xfrm>
          <a:prstGeom prst="rect">
            <a:avLst/>
          </a:prstGeom>
          <a:solidFill>
            <a:srgbClr val="101B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109728"/>
            <a:ext cx="114300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</a:rPr>
              <a:t>Most Common Failure Modes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685800"/>
            <a:ext cx="11430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B0C4DE"/>
                </a:solidFill>
              </a:rPr>
              <a:t>Across 150 runs — 10 prompts × 3 models × 5 runs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101B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274320" y="6510528"/>
            <a:ext cx="9144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FFFFFF"/>
                </a:solidFill>
              </a:rPr>
              <a:t>Picking a Frontier Model · Q2 2026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430000" y="6510528"/>
            <a:ext cx="6400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>
                <a:solidFill>
                  <a:srgbClr val="FFFFFF"/>
                </a:solidFill>
              </a:rPr>
              <a:t>8 / 12</a:t>
            </a:r>
          </a:p>
        </p:txBody>
      </p:sp>
      <p:sp>
        <p:nvSpPr>
          <p:cNvPr id="9" name="Rectangle 8"/>
          <p:cNvSpPr/>
          <p:nvPr/>
        </p:nvSpPr>
        <p:spPr>
          <a:xfrm>
            <a:off x="365760" y="1417320"/>
            <a:ext cx="1371600" cy="777240"/>
          </a:xfrm>
          <a:prstGeom prst="rect">
            <a:avLst/>
          </a:prstGeom>
          <a:solidFill>
            <a:srgbClr val="E539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65760" y="1417320"/>
            <a:ext cx="13716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800" b="1">
                <a:solidFill>
                  <a:srgbClr val="FFFFFF"/>
                </a:solidFill>
              </a:rPr>
              <a:t>54%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920240" y="1444752"/>
            <a:ext cx="2743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101B3C"/>
                </a:solidFill>
              </a:rPr>
              <a:t>Key omission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920240" y="1801368"/>
            <a:ext cx="97840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1A1A2E"/>
                </a:solidFill>
              </a:rPr>
              <a:t>Required field present 4/5 runs, silently absent on 5th.
Passes schema validators — hardest to detect.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65760" y="2331720"/>
            <a:ext cx="1371600" cy="777240"/>
          </a:xfrm>
          <a:prstGeom prst="rect">
            <a:avLst/>
          </a:prstGeom>
          <a:solidFill>
            <a:srgbClr val="FF8F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365760" y="2331720"/>
            <a:ext cx="13716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800" b="1">
                <a:solidFill>
                  <a:srgbClr val="FFFFFF"/>
                </a:solidFill>
              </a:rPr>
              <a:t>18%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920240" y="2359151"/>
            <a:ext cx="2743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101B3C"/>
                </a:solidFill>
              </a:rPr>
              <a:t>Type mismatch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920240" y="2715768"/>
            <a:ext cx="97840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1A1A2E"/>
                </a:solidFill>
              </a:rPr>
              <a:t>String returned where number expected.
Affects GPT-5.5 and Gemini primarily.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65760" y="3246120"/>
            <a:ext cx="1371600" cy="777240"/>
          </a:xfrm>
          <a:prstGeom prst="rect">
            <a:avLst/>
          </a:prstGeom>
          <a:solidFill>
            <a:srgbClr val="101B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365760" y="3246120"/>
            <a:ext cx="13716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800" b="1">
                <a:solidFill>
                  <a:srgbClr val="FFFFFF"/>
                </a:solidFill>
              </a:rPr>
              <a:t>14%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920240" y="3273551"/>
            <a:ext cx="2743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101B3C"/>
                </a:solidFill>
              </a:rPr>
              <a:t>Extra keys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920240" y="3630168"/>
            <a:ext cx="97840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1A1A2E"/>
                </a:solidFill>
              </a:rPr>
              <a:t>Fields not in the schema appear unprompted.
Affects all three models equally.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365760" y="4160520"/>
            <a:ext cx="1371600" cy="777240"/>
          </a:xfrm>
          <a:prstGeom prst="rect">
            <a:avLst/>
          </a:prstGeom>
          <a:solidFill>
            <a:srgbClr val="00968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365760" y="4160520"/>
            <a:ext cx="13716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800" b="1">
                <a:solidFill>
                  <a:srgbClr val="FFFFFF"/>
                </a:solidFill>
              </a:rPr>
              <a:t>9%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920240" y="4187952"/>
            <a:ext cx="2743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101B3C"/>
                </a:solidFill>
              </a:rPr>
              <a:t>Nesting depth error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920240" y="4544568"/>
            <a:ext cx="97840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1A1A2E"/>
                </a:solidFill>
              </a:rPr>
              <a:t>Object nested one level too deep or shallow.
Mostly Gemini; rare in Opus.</a:t>
            </a:r>
          </a:p>
        </p:txBody>
      </p:sp>
      <p:sp>
        <p:nvSpPr>
          <p:cNvPr id="25" name="Rectangle 24"/>
          <p:cNvSpPr/>
          <p:nvPr/>
        </p:nvSpPr>
        <p:spPr>
          <a:xfrm>
            <a:off x="365760" y="5074920"/>
            <a:ext cx="1371600" cy="777240"/>
          </a:xfrm>
          <a:prstGeom prst="rect">
            <a:avLst/>
          </a:prstGeom>
          <a:solidFill>
            <a:srgbClr val="6A1B9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365760" y="5074920"/>
            <a:ext cx="13716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800" b="1">
                <a:solidFill>
                  <a:srgbClr val="FFFFFF"/>
                </a:solidFill>
              </a:rPr>
              <a:t>5%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920240" y="5102352"/>
            <a:ext cx="2743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101B3C"/>
                </a:solidFill>
              </a:rPr>
              <a:t>Wrong enum value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920240" y="5458968"/>
            <a:ext cx="97840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1A1A2E"/>
                </a:solidFill>
              </a:rPr>
              <a:t>Valid enum type but wrong choice.
Affects all three models.</a:t>
            </a:r>
          </a:p>
        </p:txBody>
      </p:sp>
      <p:sp>
        <p:nvSpPr>
          <p:cNvPr id="29" name="Rectangle 28"/>
          <p:cNvSpPr/>
          <p:nvPr/>
        </p:nvSpPr>
        <p:spPr>
          <a:xfrm>
            <a:off x="365760" y="5989320"/>
            <a:ext cx="11430000" cy="594360"/>
          </a:xfrm>
          <a:prstGeom prst="rect">
            <a:avLst/>
          </a:prstGeom>
          <a:solidFill>
            <a:srgbClr val="FFEB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502920" y="6007608"/>
            <a:ext cx="111556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E53935"/>
                </a:solidFill>
              </a:rPr>
              <a:t>🔑  Key omission (54%) is more dangerous than a schema validation error:
   incomplete JSON often passes basic validators while silently dropping data.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4F7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280160"/>
          </a:xfrm>
          <a:prstGeom prst="rect">
            <a:avLst/>
          </a:prstGeom>
          <a:solidFill>
            <a:srgbClr val="101B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109728"/>
            <a:ext cx="114300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</a:rPr>
              <a:t>The Most Actionable Finding: GPT-5.5 Strict Schema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685800"/>
            <a:ext cx="11430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B0C4DE"/>
                </a:solidFill>
              </a:rPr>
              <a:t>One API parameter beats a model switch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101B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274320" y="6510528"/>
            <a:ext cx="9144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FFFFFF"/>
                </a:solidFill>
              </a:rPr>
              <a:t>Picking a Frontier Model · Q2 2026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430000" y="6510528"/>
            <a:ext cx="6400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>
                <a:solidFill>
                  <a:srgbClr val="FFFFFF"/>
                </a:solidFill>
              </a:rPr>
              <a:t>9 / 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1417320"/>
            <a:ext cx="1124712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1A1A2E"/>
                </a:solidFill>
              </a:rPr>
              <a:t>When OpenAI's  strict: true  JSON schema enforcement is enabled,
GPT-5.5's determinism on complex schemas (Categories 6–10) rises from 86% → 93–97%</a:t>
            </a:r>
          </a:p>
        </p:txBody>
      </p:sp>
      <p:sp>
        <p:nvSpPr>
          <p:cNvPr id="10" name="Rectangle 9"/>
          <p:cNvSpPr/>
          <p:nvPr/>
        </p:nvSpPr>
        <p:spPr>
          <a:xfrm>
            <a:off x="457200" y="2377440"/>
            <a:ext cx="5577840" cy="411480"/>
          </a:xfrm>
          <a:prstGeom prst="rect">
            <a:avLst/>
          </a:prstGeom>
          <a:solidFill>
            <a:srgbClr val="EF9A9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404872"/>
            <a:ext cx="53035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1B3C"/>
                </a:solidFill>
              </a:rPr>
              <a:t>GPT-5.5  Without strict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31520" y="2880360"/>
            <a:ext cx="502920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1A1A2E"/>
                </a:solidFill>
              </a:rPr>
              <a:t>Cat 6: 82%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1520" y="3355848"/>
            <a:ext cx="502920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1A1A2E"/>
                </a:solidFill>
              </a:rPr>
              <a:t>Cat 7: 80%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31520" y="3831335"/>
            <a:ext cx="502920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1A1A2E"/>
                </a:solidFill>
              </a:rPr>
              <a:t>Cat 8: 78%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1520" y="4306824"/>
            <a:ext cx="502920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1A1A2E"/>
                </a:solidFill>
              </a:rPr>
              <a:t>Cat 9: 76%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31520" y="4782312"/>
            <a:ext cx="502920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1A1A2E"/>
                </a:solidFill>
              </a:rPr>
              <a:t>Cat 10: 74%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309360" y="2377440"/>
            <a:ext cx="5577840" cy="411480"/>
          </a:xfrm>
          <a:prstGeom prst="rect">
            <a:avLst/>
          </a:prstGeom>
          <a:solidFill>
            <a:srgbClr val="A5D6A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446520" y="2404872"/>
            <a:ext cx="53035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1B3C"/>
                </a:solidFill>
              </a:rPr>
              <a:t>GPT-5.5  With strict: true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583680" y="2880360"/>
            <a:ext cx="502920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1A1A2E"/>
                </a:solidFill>
              </a:rPr>
              <a:t>Cat 6: 97%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583680" y="3355848"/>
            <a:ext cx="502920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1A1A2E"/>
                </a:solidFill>
              </a:rPr>
              <a:t>Cat 7: 96%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583680" y="3831335"/>
            <a:ext cx="502920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1A1A2E"/>
                </a:solidFill>
              </a:rPr>
              <a:t>Cat 8: 95%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583680" y="4306824"/>
            <a:ext cx="502920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1A1A2E"/>
                </a:solidFill>
              </a:rPr>
              <a:t>Cat 9: 94%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583680" y="4782312"/>
            <a:ext cx="502920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1A1A2E"/>
                </a:solidFill>
              </a:rPr>
              <a:t>Cat 10: 93%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669280" y="4023360"/>
            <a:ext cx="82296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000" b="1">
                <a:solidFill>
                  <a:srgbClr val="009687"/>
                </a:solidFill>
              </a:rPr>
              <a:t>→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57200" y="5760720"/>
            <a:ext cx="11247120" cy="685800"/>
          </a:xfrm>
          <a:prstGeom prst="rect">
            <a:avLst/>
          </a:prstGeom>
          <a:solidFill>
            <a:srgbClr val="E8F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594360" y="5806440"/>
            <a:ext cx="109728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1B5E20"/>
                </a:solidFill>
              </a:rPr>
              <a:t>Schema enforcement is a bigger lever than model choice for structured-output reliability on OpenAI's platform.
Enable strict: true before planning a model switch.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